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1"/>
  </p:sldMasterIdLst>
  <p:notesMasterIdLst>
    <p:notesMasterId r:id="rId36"/>
  </p:notesMasterIdLst>
  <p:sldIdLst>
    <p:sldId id="256" r:id="rId2"/>
    <p:sldId id="264" r:id="rId3"/>
    <p:sldId id="265" r:id="rId4"/>
    <p:sldId id="298" r:id="rId5"/>
    <p:sldId id="299" r:id="rId6"/>
    <p:sldId id="300" r:id="rId7"/>
    <p:sldId id="301" r:id="rId8"/>
    <p:sldId id="267" r:id="rId9"/>
    <p:sldId id="268" r:id="rId10"/>
    <p:sldId id="269" r:id="rId11"/>
    <p:sldId id="296" r:id="rId12"/>
    <p:sldId id="297"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6" r:id="rId27"/>
    <p:sldId id="287" r:id="rId28"/>
    <p:sldId id="288" r:id="rId29"/>
    <p:sldId id="290" r:id="rId30"/>
    <p:sldId id="291" r:id="rId31"/>
    <p:sldId id="295" r:id="rId32"/>
    <p:sldId id="294" r:id="rId33"/>
    <p:sldId id="293" r:id="rId34"/>
    <p:sldId id="292" r:id="rId35"/>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預設章節" id="{E3A43890-CA70-47D5-86FB-7E39E58528B6}">
          <p14:sldIdLst>
            <p14:sldId id="256"/>
            <p14:sldId id="264"/>
            <p14:sldId id="265"/>
            <p14:sldId id="298"/>
            <p14:sldId id="299"/>
            <p14:sldId id="300"/>
            <p14:sldId id="301"/>
            <p14:sldId id="267"/>
            <p14:sldId id="268"/>
            <p14:sldId id="269"/>
            <p14:sldId id="296"/>
            <p14:sldId id="297"/>
            <p14:sldId id="270"/>
            <p14:sldId id="271"/>
            <p14:sldId id="272"/>
            <p14:sldId id="273"/>
            <p14:sldId id="274"/>
            <p14:sldId id="275"/>
            <p14:sldId id="276"/>
            <p14:sldId id="277"/>
            <p14:sldId id="278"/>
            <p14:sldId id="279"/>
            <p14:sldId id="280"/>
            <p14:sldId id="281"/>
            <p14:sldId id="282"/>
            <p14:sldId id="286"/>
            <p14:sldId id="287"/>
            <p14:sldId id="288"/>
            <p14:sldId id="290"/>
          </p14:sldIdLst>
        </p14:section>
        <p14:section name="未命名的章節" id="{333237C6-B194-4005-B30A-FEC6C4FB2110}">
          <p14:sldIdLst>
            <p14:sldId id="291"/>
            <p14:sldId id="295"/>
            <p14:sldId id="294"/>
            <p14:sldId id="293"/>
            <p14:sldId id="29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7" d="100"/>
          <a:sy n="107" d="100"/>
        </p:scale>
        <p:origin x="-8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Tree>
    <p:extLst>
      <p:ext uri="{BB962C8B-B14F-4D97-AF65-F5344CB8AC3E}">
        <p14:creationId xmlns:p14="http://schemas.microsoft.com/office/powerpoint/2010/main" val="279361775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28" name="Shape 2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0" i="0" u="none" strike="noStrike" cap="none" baseline="0">
                <a:solidFill>
                  <a:schemeClr val="dk1"/>
                </a:solidFill>
                <a:latin typeface="Calibri"/>
                <a:ea typeface="Calibri"/>
                <a:cs typeface="Calibri"/>
                <a:sym typeface="Calibri"/>
              </a:rPr>
              <a:t>Figure shows different classifications of lncRNAs based on their genomic context. Classifications are based on </a:t>
            </a:r>
          </a:p>
          <a:p>
            <a:pPr>
              <a:buNone/>
            </a:pPr>
            <a:r>
              <a:rPr lang="en-US" sz="1200" b="0" i="0" u="none" strike="noStrike" cap="none" baseline="0">
                <a:solidFill>
                  <a:schemeClr val="dk1"/>
                </a:solidFill>
                <a:latin typeface="Calibri"/>
                <a:ea typeface="Calibri"/>
                <a:cs typeface="Calibri"/>
                <a:sym typeface="Calibri"/>
              </a:rPr>
              <a:t>locations of lncRNAs compared to known coding genes. Hypothetical protein coding gene shown in red. LncR-</a:t>
            </a:r>
          </a:p>
          <a:p>
            <a:pPr>
              <a:buNone/>
            </a:pPr>
            <a:r>
              <a:rPr lang="en-US" sz="1200" b="0" i="0" u="none" strike="noStrike" cap="none" baseline="0">
                <a:solidFill>
                  <a:schemeClr val="dk1"/>
                </a:solidFill>
                <a:latin typeface="Calibri"/>
                <a:ea typeface="Calibri"/>
                <a:cs typeface="Calibri"/>
                <a:sym typeface="Calibri"/>
              </a:rPr>
              <a:t>NAs in blue. Arrows show direction of transcription. Thick boxes represent coding exons, medium boxes are </a:t>
            </a:r>
          </a:p>
          <a:p>
            <a:pPr>
              <a:buNone/>
            </a:pPr>
            <a:r>
              <a:rPr lang="en-US" sz="1200" b="0" i="0" u="none" strike="noStrike" cap="none" baseline="0">
                <a:solidFill>
                  <a:schemeClr val="dk1"/>
                </a:solidFill>
                <a:latin typeface="Calibri"/>
                <a:ea typeface="Calibri"/>
                <a:cs typeface="Calibri"/>
                <a:sym typeface="Calibri"/>
              </a:rPr>
              <a:t>noncoding exons, while thin boxes are introns. Green shaded area at 5’ of coding gene represents region in </a:t>
            </a:r>
          </a:p>
          <a:p>
            <a:pPr>
              <a:buNone/>
            </a:pPr>
            <a:r>
              <a:rPr lang="en-US" sz="1200" b="0" i="0" u="none" strike="noStrike" cap="none" baseline="0">
                <a:solidFill>
                  <a:schemeClr val="dk1"/>
                </a:solidFill>
                <a:latin typeface="Calibri"/>
                <a:ea typeface="Calibri"/>
                <a:cs typeface="Calibri"/>
                <a:sym typeface="Calibri"/>
              </a:rPr>
              <a:t>which a lncRNA on the opposite strand can initiate and be classified as head to head bidirectional. Green </a:t>
            </a:r>
          </a:p>
          <a:p>
            <a:pPr>
              <a:buNone/>
            </a:pPr>
            <a:r>
              <a:rPr lang="en-US" sz="1200" b="0" i="0" u="none" strike="noStrike" cap="none" baseline="0">
                <a:solidFill>
                  <a:schemeClr val="dk1"/>
                </a:solidFill>
                <a:latin typeface="Calibri"/>
                <a:ea typeface="Calibri"/>
                <a:cs typeface="Calibri"/>
                <a:sym typeface="Calibri"/>
              </a:rPr>
              <a:t>shaded area at 3’ of coding gene represents region in which a lncRNA can terminate and be classified as tail </a:t>
            </a:r>
          </a:p>
          <a:p>
            <a:pPr>
              <a:buNone/>
            </a:pPr>
            <a:r>
              <a:rPr lang="en-US" sz="1200" b="0" i="0" u="none" strike="noStrike" cap="none" baseline="0">
                <a:solidFill>
                  <a:schemeClr val="dk1"/>
                </a:solidFill>
                <a:latin typeface="Calibri"/>
                <a:ea typeface="Calibri"/>
                <a:cs typeface="Calibri"/>
                <a:sym typeface="Calibri"/>
              </a:rPr>
              <a:t>to tail bidirectional. Yellow shaded area represents region in which a lncRNA can initiate and terminate and be </a:t>
            </a:r>
          </a:p>
          <a:p>
            <a:pPr>
              <a:buNone/>
            </a:pPr>
            <a:r>
              <a:rPr lang="en-US" sz="1200" b="0" i="0" u="none" strike="noStrike" cap="none" baseline="0">
                <a:solidFill>
                  <a:schemeClr val="dk1"/>
                </a:solidFill>
                <a:latin typeface="Calibri"/>
                <a:ea typeface="Calibri"/>
                <a:cs typeface="Calibri"/>
                <a:sym typeface="Calibri"/>
              </a:rPr>
              <a:t>classified as promoter-associated. Note that aside from promoter-associated lncRNAs classifications were not </a:t>
            </a:r>
          </a:p>
          <a:p>
            <a:pPr>
              <a:buNone/>
            </a:pPr>
            <a:r>
              <a:rPr lang="en-US" sz="1200" b="0" i="0" u="none" strike="noStrike" cap="none" baseline="0">
                <a:solidFill>
                  <a:schemeClr val="dk1"/>
                </a:solidFill>
                <a:latin typeface="Calibri"/>
                <a:ea typeface="Calibri"/>
                <a:cs typeface="Calibri"/>
                <a:sym typeface="Calibri"/>
              </a:rPr>
              <a:t>affected by the presence of absence of introns in the lncRNAs. Image not to scale. </a:t>
            </a:r>
          </a:p>
          <a:p>
            <a:pPr>
              <a:buNone/>
            </a:pPr>
            <a:r>
              <a:rPr lang="en-US" sz="1200" b="0" i="0" u="none" strike="noStrike" cap="none" baseline="0">
                <a:solidFill>
                  <a:schemeClr val="dk1"/>
                </a:solidFill>
                <a:latin typeface="Calibri"/>
                <a:ea typeface="Calibri"/>
                <a:cs typeface="Calibri"/>
                <a:sym typeface="Calibri"/>
              </a:rPr>
              <a:t>Full definitions:</a:t>
            </a:r>
          </a:p>
          <a:p>
            <a:pPr>
              <a:buNone/>
            </a:pPr>
            <a:r>
              <a:rPr lang="en-US" sz="1200" b="0" i="0" u="none" strike="noStrike" cap="none" baseline="0">
                <a:solidFill>
                  <a:schemeClr val="dk1"/>
                </a:solidFill>
                <a:latin typeface="Calibri"/>
                <a:ea typeface="Calibri"/>
                <a:cs typeface="Calibri"/>
                <a:sym typeface="Calibri"/>
              </a:rPr>
              <a:t>Intergenic transcripts were defined as ncRNAs not transcribed within 2kb upstream of a protein-coding region </a:t>
            </a:r>
          </a:p>
          <a:p>
            <a:pPr>
              <a:buNone/>
            </a:pPr>
            <a:r>
              <a:rPr lang="en-US" sz="1200" b="0" i="0" u="none" strike="noStrike" cap="none" baseline="0">
                <a:solidFill>
                  <a:schemeClr val="dk1"/>
                </a:solidFill>
                <a:latin typeface="Calibri"/>
                <a:ea typeface="Calibri"/>
                <a:cs typeface="Calibri"/>
                <a:sym typeface="Calibri"/>
              </a:rPr>
              <a:t>on either strand or 30 kb downstream in sense direction or 2kb downstream in antisense direction.</a:t>
            </a:r>
          </a:p>
          <a:p>
            <a:pPr>
              <a:buNone/>
            </a:pPr>
            <a:r>
              <a:rPr lang="en-US" sz="1200" b="0" i="0" u="none" strike="noStrike" cap="none" baseline="0">
                <a:solidFill>
                  <a:schemeClr val="dk1"/>
                </a:solidFill>
                <a:latin typeface="Calibri"/>
                <a:ea typeface="Calibri"/>
                <a:cs typeface="Calibri"/>
                <a:sym typeface="Calibri"/>
              </a:rPr>
              <a:t>3’UTR-associated transcripts (uaRNAs) were defined as as any ncRNA that initiates within 30 kb downstream </a:t>
            </a:r>
          </a:p>
          <a:p>
            <a:pPr>
              <a:buNone/>
            </a:pPr>
            <a:r>
              <a:rPr lang="en-US" sz="1200" b="0" i="0" u="none" strike="noStrike" cap="none" baseline="0">
                <a:solidFill>
                  <a:schemeClr val="dk1"/>
                </a:solidFill>
                <a:latin typeface="Calibri"/>
                <a:ea typeface="Calibri"/>
                <a:cs typeface="Calibri"/>
                <a:sym typeface="Calibri"/>
              </a:rPr>
              <a:t>of a stop codon on the same strand (to allow for the potential of 3’UTRs that extend beyond their annotations </a:t>
            </a:r>
          </a:p>
          <a:p>
            <a:pPr>
              <a:buNone/>
            </a:pPr>
            <a:r>
              <a:rPr lang="en-US" sz="1200" b="0" i="0" u="none" strike="noStrike" cap="none" baseline="0">
                <a:solidFill>
                  <a:schemeClr val="dk1"/>
                </a:solidFill>
                <a:latin typeface="Calibri"/>
                <a:ea typeface="Calibri"/>
                <a:cs typeface="Calibri"/>
                <a:sym typeface="Calibri"/>
              </a:rPr>
              <a:t>(Moucadel et al. 2007; Mercer et al. 2011)).  </a:t>
            </a:r>
          </a:p>
          <a:p>
            <a:pPr>
              <a:buNone/>
            </a:pPr>
            <a:r>
              <a:rPr lang="en-US" sz="1200" b="0" i="0" u="none" strike="noStrike" cap="none" baseline="0">
                <a:solidFill>
                  <a:schemeClr val="dk1"/>
                </a:solidFill>
                <a:latin typeface="Calibri"/>
                <a:ea typeface="Calibri"/>
                <a:cs typeface="Calibri"/>
                <a:sym typeface="Calibri"/>
              </a:rPr>
              <a:t>Head to head transcripts from bidirectional promoters were defined as transcripts that originate from the </a:t>
            </a:r>
          </a:p>
          <a:p>
            <a:pPr>
              <a:buNone/>
            </a:pPr>
            <a:r>
              <a:rPr lang="en-US" sz="1200" b="0" i="0" u="none" strike="noStrike" cap="none" baseline="0">
                <a:solidFill>
                  <a:schemeClr val="dk1"/>
                </a:solidFill>
                <a:latin typeface="Calibri"/>
                <a:ea typeface="Calibri"/>
                <a:cs typeface="Calibri"/>
                <a:sym typeface="Calibri"/>
              </a:rPr>
              <a:t>antisense strand within 1 kb upstream or 0.5 kb downstream of the 5’ end of another RNA transcriptional start </a:t>
            </a:r>
          </a:p>
          <a:p>
            <a:pPr>
              <a:buNone/>
            </a:pPr>
            <a:r>
              <a:rPr lang="en-US" sz="1200" b="0" i="0" u="none" strike="noStrike" cap="none" baseline="0">
                <a:solidFill>
                  <a:schemeClr val="dk1"/>
                </a:solidFill>
                <a:latin typeface="Calibri"/>
                <a:ea typeface="Calibri"/>
                <a:cs typeface="Calibri"/>
                <a:sym typeface="Calibri"/>
              </a:rPr>
              <a:t>site. </a:t>
            </a:r>
          </a:p>
          <a:p>
            <a:pPr>
              <a:buNone/>
            </a:pPr>
            <a:r>
              <a:rPr lang="en-US" sz="1200" b="0" i="0" u="none" strike="noStrike" cap="none" baseline="0">
                <a:solidFill>
                  <a:schemeClr val="dk1"/>
                </a:solidFill>
                <a:latin typeface="Calibri"/>
                <a:ea typeface="Calibri"/>
                <a:cs typeface="Calibri"/>
                <a:sym typeface="Calibri"/>
              </a:rPr>
              <a:t>Tail to tail transcripts terminate on the antisense strand within 1000 nt downstream or 1000 nt overlapping the </a:t>
            </a:r>
          </a:p>
          <a:p>
            <a:pPr>
              <a:buNone/>
            </a:pPr>
            <a:r>
              <a:rPr lang="en-US" sz="1200" b="0" i="0" u="none" strike="noStrike" cap="none" baseline="0">
                <a:solidFill>
                  <a:schemeClr val="dk1"/>
                </a:solidFill>
                <a:latin typeface="Calibri"/>
                <a:ea typeface="Calibri"/>
                <a:cs typeface="Calibri"/>
                <a:sym typeface="Calibri"/>
              </a:rPr>
              <a:t>termination site of another transcript. </a:t>
            </a:r>
          </a:p>
          <a:p>
            <a:pPr>
              <a:buNone/>
            </a:pPr>
            <a:r>
              <a:rPr lang="en-US" sz="1200" b="0" i="0" u="none" strike="noStrike" cap="none" baseline="0">
                <a:solidFill>
                  <a:schemeClr val="dk1"/>
                </a:solidFill>
                <a:latin typeface="Calibri"/>
                <a:ea typeface="Calibri"/>
                <a:cs typeface="Calibri"/>
                <a:sym typeface="Calibri"/>
              </a:rPr>
              <a:t>Cis-antisense transcripts were defined as those lncRNAs where at least 90% of their exonic length overlapped </a:t>
            </a:r>
          </a:p>
          <a:p>
            <a:pPr>
              <a:buNone/>
            </a:pPr>
            <a:r>
              <a:rPr lang="en-US" sz="1200" b="0" i="0" u="none" strike="noStrike" cap="none" baseline="0">
                <a:solidFill>
                  <a:schemeClr val="dk1"/>
                </a:solidFill>
                <a:latin typeface="Calibri"/>
                <a:ea typeface="Calibri"/>
                <a:cs typeface="Calibri"/>
                <a:sym typeface="Calibri"/>
              </a:rPr>
              <a:t>with a transcript on the opposite strand. </a:t>
            </a:r>
          </a:p>
          <a:p>
            <a:pPr>
              <a:buNone/>
            </a:pPr>
            <a:r>
              <a:rPr lang="en-US" sz="1200" b="0" i="0" u="none" strike="noStrike" cap="none" baseline="0">
                <a:solidFill>
                  <a:schemeClr val="dk1"/>
                </a:solidFill>
                <a:latin typeface="Calibri"/>
                <a:ea typeface="Calibri"/>
                <a:cs typeface="Calibri"/>
                <a:sym typeface="Calibri"/>
              </a:rPr>
              <a:t>Exclusively intronic ncRNAs were defined as those that initiated and terminated within introns of protein-coding </a:t>
            </a:r>
          </a:p>
          <a:p>
            <a:pPr>
              <a:buNone/>
            </a:pPr>
            <a:r>
              <a:rPr lang="en-US" sz="1200" b="0" i="0" u="none" strike="noStrike" cap="none" baseline="0">
                <a:solidFill>
                  <a:schemeClr val="dk1"/>
                </a:solidFill>
                <a:latin typeface="Calibri"/>
                <a:ea typeface="Calibri"/>
                <a:cs typeface="Calibri"/>
                <a:sym typeface="Calibri"/>
              </a:rPr>
              <a:t>genes in the sense orientation. </a:t>
            </a:r>
          </a:p>
          <a:p>
            <a:pPr>
              <a:buNone/>
            </a:pPr>
            <a:r>
              <a:rPr lang="en-US" sz="1200" b="0" i="0" u="none" strike="noStrike" cap="none" baseline="0">
                <a:solidFill>
                  <a:schemeClr val="dk1"/>
                </a:solidFill>
                <a:latin typeface="Calibri"/>
                <a:ea typeface="Calibri"/>
                <a:cs typeface="Calibri"/>
                <a:sym typeface="Calibri"/>
              </a:rPr>
              <a:t>Inclusive intronic ncRNAs included any sense noncoding transcript where at least 75% of its exonic region </a:t>
            </a:r>
          </a:p>
          <a:p>
            <a:pPr>
              <a:buNone/>
            </a:pPr>
            <a:r>
              <a:rPr lang="en-US" sz="1200" b="0" i="0" u="none" strike="noStrike" cap="none" baseline="0">
                <a:solidFill>
                  <a:schemeClr val="dk1"/>
                </a:solidFill>
                <a:latin typeface="Calibri"/>
                <a:ea typeface="Calibri"/>
                <a:cs typeface="Calibri"/>
                <a:sym typeface="Calibri"/>
              </a:rPr>
              <a:t>covers the introns of a protein-coding gene and allowed transcript initiation and/or termination within the coding </a:t>
            </a:r>
          </a:p>
          <a:p>
            <a:pPr>
              <a:buNone/>
            </a:pPr>
            <a:r>
              <a:rPr lang="en-US" sz="1200" b="0" i="0" u="none" strike="noStrike" cap="none" baseline="0">
                <a:solidFill>
                  <a:schemeClr val="dk1"/>
                </a:solidFill>
                <a:latin typeface="Calibri"/>
                <a:ea typeface="Calibri"/>
                <a:cs typeface="Calibri"/>
                <a:sym typeface="Calibri"/>
              </a:rPr>
              <a:t>gene exons.</a:t>
            </a:r>
          </a:p>
          <a:p>
            <a:pPr>
              <a:buNone/>
            </a:pPr>
            <a:r>
              <a:rPr lang="en-US" sz="1200" b="0" i="0" u="none" strike="noStrike" cap="none" baseline="0">
                <a:solidFill>
                  <a:schemeClr val="dk1"/>
                </a:solidFill>
                <a:latin typeface="Calibri"/>
                <a:ea typeface="Calibri"/>
                <a:cs typeface="Calibri"/>
                <a:sym typeface="Calibri"/>
              </a:rPr>
              <a:t>Promoter-associated transcripts were defined as single exon transcripts whose transcription was found within </a:t>
            </a:r>
          </a:p>
          <a:p>
            <a:pPr>
              <a:buNone/>
            </a:pPr>
            <a:r>
              <a:rPr lang="en-US" sz="1200" b="0" i="0" u="none" strike="noStrike" cap="none" baseline="0">
                <a:solidFill>
                  <a:schemeClr val="dk1"/>
                </a:solidFill>
                <a:latin typeface="Calibri"/>
                <a:ea typeface="Calibri"/>
                <a:cs typeface="Calibri"/>
                <a:sym typeface="Calibri"/>
              </a:rPr>
              <a:t>3kb upstream and 1kb downstream of transcription start sites on either strand. </a:t>
            </a:r>
          </a:p>
          <a:p>
            <a:pPr>
              <a:buNone/>
            </a:pPr>
            <a:r>
              <a:rPr lang="en-US" sz="1200" b="0" i="0" u="none" strike="noStrike" cap="none" baseline="0">
                <a:solidFill>
                  <a:schemeClr val="dk1"/>
                </a:solidFill>
                <a:latin typeface="Calibri"/>
                <a:ea typeface="Calibri"/>
                <a:cs typeface="Calibri"/>
                <a:sym typeface="Calibri"/>
              </a:rPr>
              <a:t>Note 1: Some lncRNA genomic categories are mutually exclusive but others are not. </a:t>
            </a:r>
          </a:p>
          <a:p>
            <a:pPr>
              <a:buNone/>
            </a:pPr>
            <a:r>
              <a:rPr lang="en-US" sz="1200" b="0" i="0" u="none" strike="noStrike" cap="none" baseline="0">
                <a:solidFill>
                  <a:schemeClr val="dk1"/>
                </a:solidFill>
                <a:latin typeface="Calibri"/>
                <a:ea typeface="Calibri"/>
                <a:cs typeface="Calibri"/>
                <a:sym typeface="Calibri"/>
              </a:rPr>
              <a:t>Note 2: Some lncRNA genomic categories are defined by the distance from a protein coding gene (intergenic, </a:t>
            </a:r>
          </a:p>
          <a:p>
            <a:pPr>
              <a:buNone/>
            </a:pPr>
            <a:r>
              <a:rPr lang="en-US" sz="1200" b="0" i="0" u="none" strike="noStrike" cap="none" baseline="0">
                <a:solidFill>
                  <a:schemeClr val="dk1"/>
                </a:solidFill>
                <a:latin typeface="Calibri"/>
                <a:ea typeface="Calibri"/>
                <a:cs typeface="Calibri"/>
                <a:sym typeface="Calibri"/>
              </a:rPr>
              <a:t>uaRNA, intronic) while others use the distance from any known transcript (bidirectional, cis-antisense, </a:t>
            </a:r>
          </a:p>
          <a:p>
            <a:pPr>
              <a:buNone/>
            </a:pPr>
            <a:r>
              <a:rPr lang="en-US" sz="1200" b="0" i="0" u="none" strike="noStrike" cap="none" baseline="0">
                <a:solidFill>
                  <a:schemeClr val="dk1"/>
                </a:solidFill>
                <a:latin typeface="Calibri"/>
                <a:ea typeface="Calibri"/>
                <a:cs typeface="Calibri"/>
                <a:sym typeface="Calibri"/>
              </a:rPr>
              <a:t>promoter-associated)</a:t>
            </a:r>
          </a:p>
          <a:p>
            <a:pPr>
              <a:buNone/>
            </a:pPr>
            <a:r>
              <a:rPr lang="en-US" sz="1200" b="0" i="0" u="none" strike="noStrike" cap="none" baseline="0">
                <a:solidFill>
                  <a:schemeClr val="dk1"/>
                </a:solidFill>
                <a:latin typeface="Calibri"/>
                <a:ea typeface="Calibri"/>
                <a:cs typeface="Calibri"/>
                <a:sym typeface="Calibri"/>
              </a:rPr>
              <a:t>Mercer TR, Wilhelm D, Dinger ME, Solda G, Korbie DJ, Glazov EA, Truong V, Schwenke M, Simons C, Matthaei KI et al. </a:t>
            </a:r>
          </a:p>
          <a:p>
            <a:pPr>
              <a:buNone/>
            </a:pPr>
            <a:r>
              <a:rPr lang="en-US" sz="1200" b="0" i="0" u="none" strike="noStrike" cap="none" baseline="0">
                <a:solidFill>
                  <a:schemeClr val="dk1"/>
                </a:solidFill>
                <a:latin typeface="Calibri"/>
                <a:ea typeface="Calibri"/>
                <a:cs typeface="Calibri"/>
                <a:sym typeface="Calibri"/>
              </a:rPr>
              <a:t>2011. Expression of distinct RNAs from 3' untranslated regions. Nucleic Acids Res 39: 2393-2403.</a:t>
            </a:r>
          </a:p>
          <a:p>
            <a:pPr>
              <a:buNone/>
            </a:pPr>
            <a:r>
              <a:rPr lang="en-US" sz="1200" b="0" i="0" u="none" strike="noStrike" cap="none" baseline="0">
                <a:solidFill>
                  <a:schemeClr val="dk1"/>
                </a:solidFill>
                <a:latin typeface="Calibri"/>
                <a:ea typeface="Calibri"/>
                <a:cs typeface="Calibri"/>
                <a:sym typeface="Calibri"/>
              </a:rPr>
              <a:t>Moucadel V, Lopez F, Ara T, Benech P, Gautheret D. 2007. Beyond the 3' end: experimental validation of extended </a:t>
            </a:r>
          </a:p>
          <a:p>
            <a:pPr>
              <a:buNone/>
            </a:pPr>
            <a:r>
              <a:rPr lang="en-US" sz="1200" b="0" i="0" u="none" strike="noStrike" cap="none" baseline="0">
                <a:solidFill>
                  <a:schemeClr val="dk1"/>
                </a:solidFill>
                <a:latin typeface="Calibri"/>
                <a:ea typeface="Calibri"/>
                <a:cs typeface="Calibri"/>
                <a:sym typeface="Calibri"/>
              </a:rPr>
              <a:t>transcript isoforms. Nucleic Acids Res 35: 1947-1957.</a:t>
            </a:r>
          </a:p>
        </p:txBody>
      </p:sp>
      <p:sp>
        <p:nvSpPr>
          <p:cNvPr id="235" name="Shape 2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1" i="1" u="none" strike="noStrike" cap="none" baseline="0">
                <a:solidFill>
                  <a:schemeClr val="dk1"/>
                </a:solidFill>
                <a:latin typeface="Calibri"/>
                <a:ea typeface="Calibri"/>
                <a:cs typeface="Calibri"/>
                <a:sym typeface="Calibri"/>
              </a:rPr>
              <a:t>Figure 1. </a:t>
            </a:r>
            <a:r>
              <a:rPr lang="en-US" sz="1200" b="0" i="0" u="none" strike="noStrike" cap="none" baseline="0">
                <a:solidFill>
                  <a:schemeClr val="dk1"/>
                </a:solidFill>
                <a:latin typeface="Calibri"/>
                <a:ea typeface="Calibri"/>
                <a:cs typeface="Calibri"/>
                <a:sym typeface="Calibri"/>
              </a:rPr>
              <a:t>Experimental approaches to identify lncRNAs. </a:t>
            </a:r>
            <a:r>
              <a:rPr lang="en-US" sz="1200" b="1" i="0" u="none" strike="noStrike" cap="none" baseline="0">
                <a:solidFill>
                  <a:schemeClr val="dk1"/>
                </a:solidFill>
                <a:latin typeface="Calibri"/>
                <a:ea typeface="Calibri"/>
                <a:cs typeface="Calibri"/>
                <a:sym typeface="Calibri"/>
              </a:rPr>
              <a:t>A </a:t>
            </a:r>
            <a:r>
              <a:rPr lang="en-US" sz="1200" b="0" i="0" u="none" strike="noStrike" cap="none" baseline="0">
                <a:solidFill>
                  <a:schemeClr val="dk1"/>
                </a:solidFill>
                <a:latin typeface="Calibri"/>
                <a:ea typeface="Calibri"/>
                <a:cs typeface="Calibri"/>
                <a:sym typeface="Calibri"/>
              </a:rPr>
              <a:t>Identification of lncRNAs by high-throughput se- quencing of RNAs isolated by cross-linking immunoprecipitation (HITS-CLIP) methods. Schematic representa- tion of the HITS-CLIP protocol, RNA–protein complexes are covalently cross-linked in vivo using UV irradiation. The protein of interest is purified together with the bound RNA. To allow for sequence-specific priming of reverse transcription, an RNA adapter is ligated to the 3′ end of the RNA, whereas the 5′ end is radioactively labeled (γ32P).Cross-linkedprotein–RNAcomplexesarepurifiedfromfreeRNAusingSDS-PAGE.Afterpurification,pro- teinase K is used to remove the RNA-binding protein (RNABP), followed by linker ligation and RT-PCR to analyze the RNA sequences, using high-throughput sequencing methods. </a:t>
            </a:r>
            <a:r>
              <a:rPr lang="en-US" sz="1200" b="1" i="0" u="none" strike="noStrike" cap="none" baseline="0">
                <a:solidFill>
                  <a:schemeClr val="dk1"/>
                </a:solidFill>
                <a:latin typeface="Calibri"/>
                <a:ea typeface="Calibri"/>
                <a:cs typeface="Calibri"/>
                <a:sym typeface="Calibri"/>
              </a:rPr>
              <a:t>B </a:t>
            </a:r>
            <a:r>
              <a:rPr lang="en-US" sz="1200" b="0" i="0" u="none" strike="noStrike" cap="none" baseline="0">
                <a:solidFill>
                  <a:schemeClr val="dk1"/>
                </a:solidFill>
                <a:latin typeface="Calibri"/>
                <a:ea typeface="Calibri"/>
                <a:cs typeface="Calibri"/>
                <a:sym typeface="Calibri"/>
              </a:rPr>
              <a:t>Identification of lncRNAs by chemical or enzymatic sequencing of extracted abundant RNAs. </a:t>
            </a:r>
            <a:r>
              <a:rPr lang="en-US" sz="1200" b="1" i="0" u="none" strike="noStrike" cap="none" baseline="0">
                <a:solidFill>
                  <a:schemeClr val="dk1"/>
                </a:solidFill>
                <a:latin typeface="Calibri"/>
                <a:ea typeface="Calibri"/>
                <a:cs typeface="Calibri"/>
                <a:sym typeface="Calibri"/>
              </a:rPr>
              <a:t>C </a:t>
            </a:r>
            <a:r>
              <a:rPr lang="en-US" sz="1200" b="0" i="0" u="none" strike="noStrike" cap="none" baseline="0">
                <a:solidFill>
                  <a:schemeClr val="dk1"/>
                </a:solidFill>
                <a:latin typeface="Calibri"/>
                <a:ea typeface="Calibri"/>
                <a:cs typeface="Calibri"/>
                <a:sym typeface="Calibri"/>
              </a:rPr>
              <a:t>Identification of lncRNAs by microarray analysis. DNA oligonucleotides covering the sequence space of an entire genome are spotted onto glass slides, and hybridized to fluorescently labeled samples, derived from cellular RNA. </a:t>
            </a:r>
            <a:r>
              <a:rPr lang="en-US" sz="1200" b="1" i="0" u="none" strike="noStrike" cap="none" baseline="0">
                <a:solidFill>
                  <a:schemeClr val="dk1"/>
                </a:solidFill>
                <a:latin typeface="Calibri"/>
                <a:ea typeface="Calibri"/>
                <a:cs typeface="Calibri"/>
                <a:sym typeface="Calibri"/>
              </a:rPr>
              <a:t>D </a:t>
            </a:r>
            <a:r>
              <a:rPr lang="en-US" sz="1200" b="0" i="0" u="none" strike="noStrike" cap="none" baseline="0">
                <a:solidFill>
                  <a:schemeClr val="dk1"/>
                </a:solidFill>
                <a:latin typeface="Calibri"/>
                <a:ea typeface="Calibri"/>
                <a:cs typeface="Calibri"/>
                <a:sym typeface="Calibri"/>
              </a:rPr>
              <a:t>Identification of lncRNAs by genomic SELEX. By random priming, the genome sequence is converted into short PCR fragments containing a T7 promoter (T7p) at their 5′ region. Subsequently, conversion of genomic DNA into RNA by T7 RNA polymerase can then be assayed for function, such as binding to target proteins, by SELEX. </a:t>
            </a:r>
          </a:p>
          <a:p>
            <a:endParaRPr lang="en-US" sz="1200" b="0" i="0" u="none" strike="noStrike" cap="none" baseline="0">
              <a:solidFill>
                <a:schemeClr val="dk1"/>
              </a:solidFill>
              <a:latin typeface="Calibri"/>
              <a:ea typeface="Calibri"/>
              <a:cs typeface="Calibri"/>
              <a:sym typeface="Calibri"/>
            </a:endParaRPr>
          </a:p>
        </p:txBody>
      </p:sp>
      <p:sp>
        <p:nvSpPr>
          <p:cNvPr id="243" name="Shape 2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50" name="Shape 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56" name="Shape 2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62" name="Shape 2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69" name="Shape 269"/>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Figure 1. Paradigms for how long ncRNAs function. Recent studies have identified a variety of regulatory paradigms for how long ncRNAs function, many of which are highlighted here. Transcription from an upstream noncoding promoter (orange) can negatively (1) or positively (2) affect expression of the downstream gene (blue) by inhibiting RNA polymerase II recruitment or inducing chromatin remodeling, respectively. (3) An antisense transcript (purple) is able to hybridize to the overlapping sense transcript (blue) and block recognition of the splice sites by the spliceosome, thus resulting in an alternatively spliced transcript. (4) Alternatively, hybridization of the sense and antisense transcripts can allow Dicer to generate endogenous siRNAs. By binding to specific protein partners, a noncoding transcript (green) can modulate the activity of the protein (5), serve as a structural component that allows a larger RNA–protein complex to form (6), or alter where the protein localizes in the cell (7). (8) Long ncRNAs (pink) can be processed to yield small RNAs, such as miRNAs, piRNAs, and other less well-characterized classes of small transcripts. </a:t>
            </a:r>
          </a:p>
          <a:p>
            <a:endParaRPr lang="en-US" sz="1200" b="0" i="0" u="none" strike="noStrike" cap="none" baseline="0">
              <a:solidFill>
                <a:schemeClr val="dk1"/>
              </a:solidFill>
              <a:latin typeface="Calibri"/>
              <a:ea typeface="Calibri"/>
              <a:cs typeface="Calibri"/>
              <a:sym typeface="Calibri"/>
            </a:endParaRPr>
          </a:p>
        </p:txBody>
      </p:sp>
      <p:sp>
        <p:nvSpPr>
          <p:cNvPr id="270" name="Shape 2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77" name="Shape 27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buNone/>
            </a:pPr>
            <a:r>
              <a:rPr lang="en-US" sz="1200" b="1" i="0" u="none" strike="noStrike" cap="none" baseline="0">
                <a:solidFill>
                  <a:schemeClr val="dk1"/>
                </a:solidFill>
                <a:latin typeface="Calibri"/>
                <a:ea typeface="Calibri"/>
                <a:cs typeface="Calibri"/>
                <a:sym typeface="Calibri"/>
              </a:rPr>
              <a:t>Figure3|ModularprinciplesoflargencRNAgenes. a,Thefourprinciples </a:t>
            </a:r>
            <a:r>
              <a:rPr lang="en-US" sz="1200" b="0" i="0" u="none" strike="noStrike" cap="none" baseline="0">
                <a:solidFill>
                  <a:schemeClr val="dk1"/>
                </a:solidFill>
                <a:latin typeface="Calibri"/>
                <a:ea typeface="Calibri"/>
                <a:cs typeface="Calibri"/>
                <a:sym typeface="Calibri"/>
              </a:rPr>
              <a:t>of nucleic acid and protein interactions. (1) RNA–protein interactions, (2) DNA–RNA hybridization-based interactions, (3) DNA–protein interactions and (4) RNA–RNA hybridization based interactions. </a:t>
            </a:r>
            <a:r>
              <a:rPr lang="en-US" sz="1200" b="1" i="0" u="none" strike="noStrike" cap="none" baseline="0">
                <a:solidFill>
                  <a:schemeClr val="dk1"/>
                </a:solidFill>
                <a:latin typeface="Calibri"/>
                <a:ea typeface="Calibri"/>
                <a:cs typeface="Calibri"/>
                <a:sym typeface="Calibri"/>
              </a:rPr>
              <a:t>b, </a:t>
            </a:r>
            <a:r>
              <a:rPr lang="en-US" sz="1200" b="0" i="0" u="none" strike="noStrike" cap="none" baseline="0">
                <a:solidFill>
                  <a:schemeClr val="dk1"/>
                </a:solidFill>
                <a:latin typeface="Calibri"/>
                <a:ea typeface="Calibri"/>
                <a:cs typeface="Calibri"/>
                <a:sym typeface="Calibri"/>
              </a:rPr>
              <a:t>Each of these principles can be combined to build distinct complexes. For example, combining RNA– protein and RNA–DNA interactions can localize a protein complex to a specific DNA sequence in an RNA-dependent manner; as has been implicated for the DHFR99 promoter and localization of DNMT3b98. Combining RNA–protein and protein–DNA principles can also localize a diverse set of proteins, which have a molecular scaffold created by RNA, to a specific DNA sequence in a protein-dependent manner. The ribosome is a multifaceted combination </a:t>
            </a:r>
          </a:p>
          <a:p>
            <a:pPr>
              <a:buNone/>
            </a:pPr>
            <a:r>
              <a:rPr lang="en-US" sz="1200" b="0" i="0" u="none" strike="noStrike" cap="none" baseline="0">
                <a:solidFill>
                  <a:schemeClr val="dk1"/>
                </a:solidFill>
                <a:latin typeface="Calibri"/>
                <a:ea typeface="Calibri"/>
                <a:cs typeface="Calibri"/>
                <a:sym typeface="Calibri"/>
              </a:rPr>
              <a:t>of RNA–protein interactions that facilitate correct RNA–RNA interactions for the ribozyme activity of the ribosome. The telomere replication activity of telomerase is an example of combining RNA–protein, RNA–DNA and protein–DNA interactions. </a:t>
            </a:r>
          </a:p>
          <a:p>
            <a:endParaRPr lang="en-US" sz="1200" b="0" i="0" u="none" strike="noStrike" cap="none" baseline="0">
              <a:solidFill>
                <a:schemeClr val="dk1"/>
              </a:solidFill>
              <a:latin typeface="Calibri"/>
              <a:ea typeface="Calibri"/>
              <a:cs typeface="Calibri"/>
              <a:sym typeface="Calibri"/>
            </a:endParaRPr>
          </a:p>
        </p:txBody>
      </p:sp>
      <p:sp>
        <p:nvSpPr>
          <p:cNvPr id="278" name="Shape 27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84" name="Shape 2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w="9525" cap="flat">
            <a:solidFill>
              <a:srgbClr val="000000"/>
            </a:solidFill>
            <a:prstDash val="solid"/>
            <a:miter/>
            <a:headEnd type="none" w="med" len="med"/>
            <a:tailEnd type="none" w="med" len="med"/>
          </a:ln>
        </p:spPr>
      </p:sp>
      <p:sp>
        <p:nvSpPr>
          <p:cNvPr id="153" name="Shape 153"/>
          <p:cNvSpPr txBox="1">
            <a:spLocks noGrp="1"/>
          </p:cNvSpPr>
          <p:nvPr>
            <p:ph type="body" idx="1"/>
          </p:nvPr>
        </p:nvSpPr>
        <p:spPr>
          <a:xfrm>
            <a:off x="914400" y="4343400"/>
            <a:ext cx="5029199" cy="4114800"/>
          </a:xfrm>
          <a:prstGeom prst="rect">
            <a:avLst/>
          </a:prstGeom>
          <a:solidFill>
            <a:srgbClr val="FFFFFF"/>
          </a:solidFill>
          <a:ln w="9525" cap="flat">
            <a:solidFill>
              <a:srgbClr val="000000"/>
            </a:solidFill>
            <a:prstDash val="solid"/>
            <a:miter/>
            <a:headEnd type="none" w="med" len="med"/>
            <a:tailEnd type="none" w="med" len="med"/>
          </a:ln>
        </p:spPr>
        <p:txBody>
          <a:bodyPr lIns="91425" tIns="45700" rIns="91425" bIns="45700" anchor="t" anchorCtr="0">
            <a:noAutofit/>
          </a:bodyPr>
          <a:lstStyle/>
          <a:p>
            <a:pPr>
              <a:buNone/>
            </a:pPr>
            <a:r>
              <a:rPr lang="en-US" sz="1800" b="0" i="0" u="none" strike="noStrike" cap="none" baseline="0"/>
              <a:t>Pre-miRNA= aprox. 70 nucleotides that have the capacity to form stem-loop structures.</a:t>
            </a:r>
          </a:p>
          <a:p>
            <a:pPr>
              <a:buNone/>
            </a:pPr>
            <a:r>
              <a:rPr lang="en-US" sz="1800" b="0" i="0" u="none" strike="noStrike" cap="none" baseline="0"/>
              <a:t>These pre-miRNAs are further processed into mature miRNA in the cytoplasm by another RNAse III-like enzyme that is known as Dicer.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28" name="Shape 3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39" name="Shape 3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45" name="Shape 3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357" name="Shape 3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0" name="Shape 16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
        <p:nvSpPr>
          <p:cNvPr id="210" name="Shape 2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211" name="Shape 211"/>
          <p:cNvSpPr txBox="1">
            <a:spLocks noGrp="1"/>
          </p:cNvSpPr>
          <p:nvPr>
            <p:ph type="body" idx="1"/>
          </p:nvPr>
        </p:nvSpPr>
        <p:spPr>
          <a:xfrm>
            <a:off x="685800" y="4343400"/>
            <a:ext cx="5486399" cy="4114800"/>
          </a:xfrm>
          <a:prstGeom prst="rect">
            <a:avLst/>
          </a:prstGeom>
          <a:solidFill>
            <a:srgbClr val="FFFFFF"/>
          </a:solidFill>
          <a:ln w="9525" cap="flat">
            <a:solidFill>
              <a:srgbClr val="000000"/>
            </a:solidFill>
            <a:prstDash val="solid"/>
            <a:round/>
            <a:headEnd type="none" w="med" len="med"/>
            <a:tailEnd type="none" w="med" len="med"/>
          </a:ln>
        </p:spPr>
        <p:txBody>
          <a:bodyPr lIns="91425" tIns="45700" rIns="91425" bIns="45700" anchor="t" anchorCtr="0">
            <a:no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endParaRPr/>
          </a:p>
        </p:txBody>
      </p:sp>
      <p:sp>
        <p:nvSpPr>
          <p:cNvPr id="222" name="Shape 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6" name="Shape 16"/>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Calibri"/>
              <a:buNone/>
              <a:defRPr/>
            </a:lvl1pPr>
            <a:lvl2pPr marL="457200" marR="0" indent="0" algn="ctr" rtl="0">
              <a:spcBef>
                <a:spcPts val="560"/>
              </a:spcBef>
              <a:buClr>
                <a:srgbClr val="888888"/>
              </a:buClr>
              <a:buFont typeface="Calibri"/>
              <a:buNone/>
              <a:defRPr/>
            </a:lvl2pPr>
            <a:lvl3pPr marL="914400" marR="0" indent="0" algn="ctr" rtl="0">
              <a:spcBef>
                <a:spcPts val="480"/>
              </a:spcBef>
              <a:buClr>
                <a:srgbClr val="888888"/>
              </a:buClr>
              <a:buFont typeface="Calibri"/>
              <a:buNone/>
              <a:defRPr/>
            </a:lvl3pPr>
            <a:lvl4pPr marL="1371600" marR="0" indent="0" algn="ctr" rtl="0">
              <a:spcBef>
                <a:spcPts val="400"/>
              </a:spcBef>
              <a:buClr>
                <a:srgbClr val="888888"/>
              </a:buClr>
              <a:buFont typeface="Calibri"/>
              <a:buNone/>
              <a:defRPr/>
            </a:lvl4pPr>
            <a:lvl5pPr marL="1828800" marR="0" indent="0" algn="ctr" rtl="0">
              <a:spcBef>
                <a:spcPts val="400"/>
              </a:spcBef>
              <a:buClr>
                <a:srgbClr val="888888"/>
              </a:buClr>
              <a:buFont typeface="Calibri"/>
              <a:buNone/>
              <a:defRPr/>
            </a:lvl5pPr>
            <a:lvl6pPr marL="2286000" marR="0" indent="0" algn="ctr" rtl="0">
              <a:spcBef>
                <a:spcPts val="400"/>
              </a:spcBef>
              <a:buClr>
                <a:srgbClr val="888888"/>
              </a:buClr>
              <a:buFont typeface="Calibri"/>
              <a:buNone/>
              <a:defRPr/>
            </a:lvl6pPr>
            <a:lvl7pPr marL="2743200" marR="0" indent="0" algn="ctr" rtl="0">
              <a:spcBef>
                <a:spcPts val="400"/>
              </a:spcBef>
              <a:buClr>
                <a:srgbClr val="888888"/>
              </a:buClr>
              <a:buFont typeface="Calibri"/>
              <a:buNone/>
              <a:defRPr/>
            </a:lvl7pPr>
            <a:lvl8pPr marL="3200400" marR="0" indent="0" algn="ctr" rtl="0">
              <a:spcBef>
                <a:spcPts val="400"/>
              </a:spcBef>
              <a:buClr>
                <a:srgbClr val="888888"/>
              </a:buClr>
              <a:buFont typeface="Calibri"/>
              <a:buNone/>
              <a:defRPr/>
            </a:lvl8pPr>
            <a:lvl9pPr marL="3657600" marR="0" indent="0" algn="ctr" rtl="0">
              <a:spcBef>
                <a:spcPts val="400"/>
              </a:spcBef>
              <a:buClr>
                <a:srgbClr val="888888"/>
              </a:buClr>
              <a:buFont typeface="Calibri"/>
              <a:buNone/>
              <a:defRPr/>
            </a:lvl9pPr>
          </a:lstStyle>
          <a:p>
            <a:endParaRPr/>
          </a:p>
        </p:txBody>
      </p:sp>
      <p:sp>
        <p:nvSpPr>
          <p:cNvPr id="17" name="Shape 1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8" name="Shape 1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9" name="Shape 1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3" name="Shape 73"/>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74" name="Shape 7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5" name="Shape 7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6" name="Shape 7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79" name="Shape 79"/>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80" name="Shape 8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1" name="Shape 8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82" name="Shape 8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2" name="Shape 22"/>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Calibri"/>
              <a:buChar char="•"/>
              <a:defRPr/>
            </a:lvl1pPr>
            <a:lvl2pPr marL="742950" indent="-107950" algn="l" rtl="0">
              <a:spcBef>
                <a:spcPts val="560"/>
              </a:spcBef>
              <a:buClr>
                <a:schemeClr val="dk1"/>
              </a:buClr>
              <a:buFont typeface="Calibri"/>
              <a:buChar char="–"/>
              <a:defRPr/>
            </a:lvl2pPr>
            <a:lvl3pPr marL="1143000" indent="-76200" algn="l" rtl="0">
              <a:spcBef>
                <a:spcPts val="480"/>
              </a:spcBef>
              <a:buClr>
                <a:schemeClr val="dk1"/>
              </a:buClr>
              <a:buFont typeface="Calibri"/>
              <a:buChar char="•"/>
              <a:defRPr/>
            </a:lvl3pPr>
            <a:lvl4pPr marL="1600200" indent="-101600" algn="l" rtl="0">
              <a:spcBef>
                <a:spcPts val="400"/>
              </a:spcBef>
              <a:buClr>
                <a:schemeClr val="dk1"/>
              </a:buClr>
              <a:buFont typeface="Calibri"/>
              <a:buChar char="–"/>
              <a:defRPr/>
            </a:lvl4pPr>
            <a:lvl5pPr marL="2057400" indent="-101600" algn="l" rtl="0">
              <a:spcBef>
                <a:spcPts val="400"/>
              </a:spcBef>
              <a:buClr>
                <a:schemeClr val="dk1"/>
              </a:buClr>
              <a:buFont typeface="Calibri"/>
              <a:buChar char="»"/>
              <a:defRPr/>
            </a:lvl5pPr>
            <a:lvl6pPr marL="2514600" indent="-101600" algn="l" rtl="0">
              <a:spcBef>
                <a:spcPts val="400"/>
              </a:spcBef>
              <a:buClr>
                <a:schemeClr val="dk1"/>
              </a:buClr>
              <a:buFont typeface="Calibri"/>
              <a:buChar char="•"/>
              <a:defRPr/>
            </a:lvl6pPr>
            <a:lvl7pPr marL="2971800" indent="-101600" algn="l" rtl="0">
              <a:spcBef>
                <a:spcPts val="400"/>
              </a:spcBef>
              <a:buClr>
                <a:schemeClr val="dk1"/>
              </a:buClr>
              <a:buFont typeface="Calibri"/>
              <a:buChar char="•"/>
              <a:defRPr/>
            </a:lvl7pPr>
            <a:lvl8pPr marL="3429000" indent="-101600" algn="l" rtl="0">
              <a:spcBef>
                <a:spcPts val="400"/>
              </a:spcBef>
              <a:buClr>
                <a:schemeClr val="dk1"/>
              </a:buClr>
              <a:buFont typeface="Calibri"/>
              <a:buChar char="•"/>
              <a:defRPr/>
            </a:lvl8pPr>
            <a:lvl9pPr marL="3886200" indent="-101600" algn="l" rtl="0">
              <a:spcBef>
                <a:spcPts val="400"/>
              </a:spcBef>
              <a:buClr>
                <a:schemeClr val="dk1"/>
              </a:buClr>
              <a:buFont typeface="Calibri"/>
              <a:buChar char="•"/>
              <a:defRPr/>
            </a:lvl9pPr>
          </a:lstStyle>
          <a:p>
            <a:endParaRPr/>
          </a:p>
        </p:txBody>
      </p:sp>
      <p:sp>
        <p:nvSpPr>
          <p:cNvPr id="23" name="Shape 2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4" name="Shape 2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25" name="Shape 25"/>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28" name="Shape 28"/>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buClr>
                <a:srgbClr val="888888"/>
              </a:buClr>
              <a:buFont typeface="Calibri"/>
              <a:buNone/>
              <a:defRPr/>
            </a:lvl1pPr>
            <a:lvl2pPr marL="457200" indent="0" rtl="0">
              <a:buClr>
                <a:srgbClr val="888888"/>
              </a:buClr>
              <a:buFont typeface="Calibri"/>
              <a:buNone/>
              <a:defRPr/>
            </a:lvl2pPr>
            <a:lvl3pPr marL="914400" indent="0" rtl="0">
              <a:buClr>
                <a:srgbClr val="888888"/>
              </a:buClr>
              <a:buFont typeface="Calibri"/>
              <a:buNone/>
              <a:defRPr/>
            </a:lvl3pPr>
            <a:lvl4pPr marL="1371600" indent="0" rtl="0">
              <a:buClr>
                <a:srgbClr val="888888"/>
              </a:buClr>
              <a:buFont typeface="Calibri"/>
              <a:buNone/>
              <a:defRPr/>
            </a:lvl4pPr>
            <a:lvl5pPr marL="1828800" indent="0" rtl="0">
              <a:buClr>
                <a:srgbClr val="888888"/>
              </a:buClr>
              <a:buFont typeface="Calibri"/>
              <a:buNone/>
              <a:defRPr/>
            </a:lvl5pPr>
            <a:lvl6pPr marL="2286000" indent="0" rtl="0">
              <a:buClr>
                <a:srgbClr val="888888"/>
              </a:buClr>
              <a:buFont typeface="Calibri"/>
              <a:buNone/>
              <a:defRPr/>
            </a:lvl6pPr>
            <a:lvl7pPr marL="2743200" indent="0" rtl="0">
              <a:buClr>
                <a:srgbClr val="888888"/>
              </a:buClr>
              <a:buFont typeface="Calibri"/>
              <a:buNone/>
              <a:defRPr/>
            </a:lvl7pPr>
            <a:lvl8pPr marL="3200400" indent="0" rtl="0">
              <a:buClr>
                <a:srgbClr val="888888"/>
              </a:buClr>
              <a:buFont typeface="Calibri"/>
              <a:buNone/>
              <a:defRPr/>
            </a:lvl8pPr>
            <a:lvl9pPr marL="3657600" indent="0" rtl="0">
              <a:buClr>
                <a:srgbClr val="888888"/>
              </a:buClr>
              <a:buFont typeface="Calibri"/>
              <a:buNone/>
              <a:defRPr/>
            </a:lvl9pPr>
          </a:lstStyle>
          <a:p>
            <a:endParaRPr/>
          </a:p>
        </p:txBody>
      </p:sp>
      <p:sp>
        <p:nvSpPr>
          <p:cNvPr id="29" name="Shape 2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0" name="Shape 3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1" name="Shape 3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4" name="Shape 34"/>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5" name="Shape 35"/>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36" name="Shape 3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7" name="Shape 3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38" name="Shape 3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1" name="Shape 41"/>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buFont typeface="Calibri"/>
              <a:buNone/>
              <a:defRPr/>
            </a:lvl1pPr>
            <a:lvl2pPr marL="457200" indent="0" rtl="0">
              <a:buFont typeface="Calibri"/>
              <a:buNone/>
              <a:defRPr/>
            </a:lvl2pPr>
            <a:lvl3pPr marL="914400" indent="0" rtl="0">
              <a:buFont typeface="Calibri"/>
              <a:buNone/>
              <a:defRPr/>
            </a:lvl3pPr>
            <a:lvl4pPr marL="1371600" indent="0" rtl="0">
              <a:buFont typeface="Calibri"/>
              <a:buNone/>
              <a:defRPr/>
            </a:lvl4pPr>
            <a:lvl5pPr marL="1828800" indent="0" rtl="0">
              <a:buFont typeface="Calibri"/>
              <a:buNone/>
              <a:defRPr/>
            </a:lvl5pPr>
            <a:lvl6pPr marL="2286000" indent="0" rtl="0">
              <a:buFont typeface="Calibri"/>
              <a:buNone/>
              <a:defRPr/>
            </a:lvl6pPr>
            <a:lvl7pPr marL="2743200" indent="0" rtl="0">
              <a:buFont typeface="Calibri"/>
              <a:buNone/>
              <a:defRPr/>
            </a:lvl7pPr>
            <a:lvl8pPr marL="3200400" indent="0" rtl="0">
              <a:buFont typeface="Calibri"/>
              <a:buNone/>
              <a:defRPr/>
            </a:lvl8pPr>
            <a:lvl9pPr marL="3657600" indent="0" rtl="0">
              <a:buFont typeface="Calibri"/>
              <a:buNone/>
              <a:defRPr/>
            </a:lvl9pPr>
          </a:lstStyle>
          <a:p>
            <a:endParaRPr/>
          </a:p>
        </p:txBody>
      </p:sp>
      <p:sp>
        <p:nvSpPr>
          <p:cNvPr id="42" name="Shape 42"/>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3" name="Shape 43"/>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buFont typeface="Calibri"/>
              <a:buNone/>
              <a:defRPr/>
            </a:lvl1pPr>
            <a:lvl2pPr marL="457200" indent="0" rtl="0">
              <a:buFont typeface="Calibri"/>
              <a:buNone/>
              <a:defRPr/>
            </a:lvl2pPr>
            <a:lvl3pPr marL="914400" indent="0" rtl="0">
              <a:buFont typeface="Calibri"/>
              <a:buNone/>
              <a:defRPr/>
            </a:lvl3pPr>
            <a:lvl4pPr marL="1371600" indent="0" rtl="0">
              <a:buFont typeface="Calibri"/>
              <a:buNone/>
              <a:defRPr/>
            </a:lvl4pPr>
            <a:lvl5pPr marL="1828800" indent="0" rtl="0">
              <a:buFont typeface="Calibri"/>
              <a:buNone/>
              <a:defRPr/>
            </a:lvl5pPr>
            <a:lvl6pPr marL="2286000" indent="0" rtl="0">
              <a:buFont typeface="Calibri"/>
              <a:buNone/>
              <a:defRPr/>
            </a:lvl6pPr>
            <a:lvl7pPr marL="2743200" indent="0" rtl="0">
              <a:buFont typeface="Calibri"/>
              <a:buNone/>
              <a:defRPr/>
            </a:lvl7pPr>
            <a:lvl8pPr marL="3200400" indent="0" rtl="0">
              <a:buFont typeface="Calibri"/>
              <a:buNone/>
              <a:defRPr/>
            </a:lvl8pPr>
            <a:lvl9pPr marL="3657600" indent="0" rtl="0">
              <a:buFont typeface="Calibri"/>
              <a:buNone/>
              <a:defRPr/>
            </a:lvl9pPr>
          </a:lstStyle>
          <a:p>
            <a:endParaRPr/>
          </a:p>
        </p:txBody>
      </p:sp>
      <p:sp>
        <p:nvSpPr>
          <p:cNvPr id="44" name="Shape 44"/>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45" name="Shape 4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6" name="Shape 4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47" name="Shape 4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5" name="Shape 5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56" name="Shape 5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59" name="Shape 59"/>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0" name="Shape 60"/>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buFont typeface="Calibri"/>
              <a:buNone/>
              <a:defRPr/>
            </a:lvl1pPr>
            <a:lvl2pPr marL="457200" indent="0" rtl="0">
              <a:buFont typeface="Calibri"/>
              <a:buNone/>
              <a:defRPr/>
            </a:lvl2pPr>
            <a:lvl3pPr marL="914400" indent="0" rtl="0">
              <a:buFont typeface="Calibri"/>
              <a:buNone/>
              <a:defRPr/>
            </a:lvl3pPr>
            <a:lvl4pPr marL="1371600" indent="0" rtl="0">
              <a:buFont typeface="Calibri"/>
              <a:buNone/>
              <a:defRPr/>
            </a:lvl4pPr>
            <a:lvl5pPr marL="1828800" indent="0" rtl="0">
              <a:buFont typeface="Calibri"/>
              <a:buNone/>
              <a:defRPr/>
            </a:lvl5pPr>
            <a:lvl6pPr marL="2286000" indent="0" rtl="0">
              <a:buFont typeface="Calibri"/>
              <a:buNone/>
              <a:defRPr/>
            </a:lvl6pPr>
            <a:lvl7pPr marL="2743200" indent="0" rtl="0">
              <a:buFont typeface="Calibri"/>
              <a:buNone/>
              <a:defRPr/>
            </a:lvl7pPr>
            <a:lvl8pPr marL="3200400" indent="0" rtl="0">
              <a:buFont typeface="Calibri"/>
              <a:buNone/>
              <a:defRPr/>
            </a:lvl8pPr>
            <a:lvl9pPr marL="3657600" indent="0" rtl="0">
              <a:buFont typeface="Calibri"/>
              <a:buNone/>
              <a:defRPr/>
            </a:lvl9pPr>
          </a:lstStyle>
          <a:p>
            <a:endParaRPr/>
          </a:p>
        </p:txBody>
      </p:sp>
      <p:sp>
        <p:nvSpPr>
          <p:cNvPr id="61" name="Shape 6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2" name="Shape 6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3" name="Shape 6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defRPr/>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66" name="Shape 66"/>
          <p:cNvSpPr>
            <a:spLocks noGrp="1"/>
          </p:cNvSpPr>
          <p:nvPr>
            <p:ph type="pic" idx="2"/>
          </p:nvPr>
        </p:nvSpPr>
        <p:spPr>
          <a:xfrm>
            <a:off x="1792288" y="612775"/>
            <a:ext cx="5486399" cy="4114800"/>
          </a:xfrm>
          <a:prstGeom prst="rect">
            <a:avLst/>
          </a:prstGeom>
          <a:noFill/>
          <a:ln>
            <a:noFill/>
          </a:ln>
        </p:spPr>
        <p:txBody>
          <a:bodyPr lIns="91425" tIns="91425" rIns="91425" bIns="91425" anchor="ctr" anchorCtr="0"/>
          <a:lstStyle>
            <a:lvl1pPr marL="0" marR="0" indent="0" algn="l" rtl="0">
              <a:buClr>
                <a:srgbClr val="888888"/>
              </a:buClr>
              <a:buFont typeface="Calibri"/>
              <a:buNone/>
              <a:defRPr/>
            </a:lvl1pPr>
            <a:lvl2pPr marL="457200" marR="0" indent="0" algn="l" rtl="0">
              <a:buClr>
                <a:schemeClr val="dk1"/>
              </a:buClr>
              <a:buFont typeface="Calibri"/>
              <a:buNone/>
              <a:defRPr/>
            </a:lvl2pPr>
            <a:lvl3pPr marL="914400" marR="0" indent="0" algn="l" rtl="0">
              <a:buClr>
                <a:schemeClr val="dk1"/>
              </a:buClr>
              <a:buFont typeface="Calibri"/>
              <a:buNone/>
              <a:defRPr/>
            </a:lvl3pPr>
            <a:lvl4pPr marL="1371600" marR="0" indent="0" algn="l" rtl="0">
              <a:buClr>
                <a:schemeClr val="dk1"/>
              </a:buClr>
              <a:buFont typeface="Calibri"/>
              <a:buNone/>
              <a:defRPr/>
            </a:lvl4pPr>
            <a:lvl5pPr marL="1828800" marR="0" indent="0" algn="l" rtl="0">
              <a:buClr>
                <a:schemeClr val="dk1"/>
              </a:buClr>
              <a:buFont typeface="Calibri"/>
              <a:buNone/>
              <a:defRPr/>
            </a:lvl5pPr>
            <a:lvl6pPr marL="2286000" marR="0" indent="0" algn="l" rtl="0">
              <a:buClr>
                <a:schemeClr val="dk1"/>
              </a:buClr>
              <a:buFont typeface="Calibri"/>
              <a:buNone/>
              <a:defRPr/>
            </a:lvl6pPr>
            <a:lvl7pPr marL="2743200" marR="0" indent="0" algn="l" rtl="0">
              <a:buClr>
                <a:schemeClr val="dk1"/>
              </a:buClr>
              <a:buFont typeface="Calibri"/>
              <a:buNone/>
              <a:defRPr/>
            </a:lvl7pPr>
            <a:lvl8pPr marL="3200400" marR="0" indent="0" algn="l" rtl="0">
              <a:buClr>
                <a:schemeClr val="dk1"/>
              </a:buClr>
              <a:buFont typeface="Calibri"/>
              <a:buNone/>
              <a:defRPr/>
            </a:lvl8pPr>
            <a:lvl9pPr marL="3657600" marR="0" indent="0" algn="l" rtl="0">
              <a:buClr>
                <a:schemeClr val="dk1"/>
              </a:buClr>
              <a:buFont typeface="Calibri"/>
              <a:buNone/>
              <a:defRPr/>
            </a:lvl9pPr>
          </a:lstStyle>
          <a:p>
            <a:endParaRPr/>
          </a:p>
        </p:txBody>
      </p:sp>
      <p:sp>
        <p:nvSpPr>
          <p:cNvPr id="67" name="Shape 67"/>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buFont typeface="Calibri"/>
              <a:buNone/>
              <a:defRPr/>
            </a:lvl1pPr>
            <a:lvl2pPr marL="457200" indent="0" rtl="0">
              <a:buFont typeface="Calibri"/>
              <a:buNone/>
              <a:defRPr/>
            </a:lvl2pPr>
            <a:lvl3pPr marL="914400" indent="0" rtl="0">
              <a:buFont typeface="Calibri"/>
              <a:buNone/>
              <a:defRPr/>
            </a:lvl3pPr>
            <a:lvl4pPr marL="1371600" indent="0" rtl="0">
              <a:buFont typeface="Calibri"/>
              <a:buNone/>
              <a:defRPr/>
            </a:lvl4pPr>
            <a:lvl5pPr marL="1828800" indent="0" rtl="0">
              <a:buFont typeface="Calibri"/>
              <a:buNone/>
              <a:defRPr/>
            </a:lvl5pPr>
            <a:lvl6pPr marL="2286000" indent="0" rtl="0">
              <a:buFont typeface="Calibri"/>
              <a:buNone/>
              <a:defRPr/>
            </a:lvl6pPr>
            <a:lvl7pPr marL="2743200" indent="0" rtl="0">
              <a:buFont typeface="Calibri"/>
              <a:buNone/>
              <a:defRPr/>
            </a:lvl7pPr>
            <a:lvl8pPr marL="3200400" indent="0" rtl="0">
              <a:buFont typeface="Calibri"/>
              <a:buNone/>
              <a:defRPr/>
            </a:lvl8pPr>
            <a:lvl9pPr marL="3657600" indent="0" rtl="0">
              <a:buFont typeface="Calibri"/>
              <a:buNone/>
              <a:defRPr/>
            </a:lvl9pPr>
          </a:lstStyle>
          <a:p>
            <a:endParaRPr/>
          </a:p>
        </p:txBody>
      </p:sp>
      <p:sp>
        <p:nvSpPr>
          <p:cNvPr id="68" name="Shape 6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69" name="Shape 6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70" name="Shape 70"/>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0" name="Shape 10"/>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Calibri"/>
              <a:buChar char="•"/>
              <a:defRPr/>
            </a:lvl1pPr>
            <a:lvl2pPr marL="742950" marR="0" indent="-107950" algn="l" rtl="0">
              <a:spcBef>
                <a:spcPts val="560"/>
              </a:spcBef>
              <a:buClr>
                <a:schemeClr val="dk1"/>
              </a:buClr>
              <a:buFont typeface="Calibri"/>
              <a:buChar char="–"/>
              <a:defRPr/>
            </a:lvl2pPr>
            <a:lvl3pPr marL="1143000" marR="0" indent="-76200" algn="l" rtl="0">
              <a:spcBef>
                <a:spcPts val="480"/>
              </a:spcBef>
              <a:buClr>
                <a:schemeClr val="dk1"/>
              </a:buClr>
              <a:buFont typeface="Calibri"/>
              <a:buChar char="•"/>
              <a:defRPr/>
            </a:lvl3pPr>
            <a:lvl4pPr marL="1600200" marR="0" indent="-101600" algn="l" rtl="0">
              <a:spcBef>
                <a:spcPts val="400"/>
              </a:spcBef>
              <a:buClr>
                <a:schemeClr val="dk1"/>
              </a:buClr>
              <a:buFont typeface="Calibri"/>
              <a:buChar char="–"/>
              <a:defRPr/>
            </a:lvl4pPr>
            <a:lvl5pPr marL="2057400" marR="0" indent="-101600" algn="l" rtl="0">
              <a:spcBef>
                <a:spcPts val="400"/>
              </a:spcBef>
              <a:buClr>
                <a:schemeClr val="dk1"/>
              </a:buClr>
              <a:buFont typeface="Calibri"/>
              <a:buChar char="»"/>
              <a:defRPr/>
            </a:lvl5pPr>
            <a:lvl6pPr marL="2514600" marR="0" indent="-101600" algn="l" rtl="0">
              <a:spcBef>
                <a:spcPts val="400"/>
              </a:spcBef>
              <a:buClr>
                <a:schemeClr val="dk1"/>
              </a:buClr>
              <a:buFont typeface="Calibri"/>
              <a:buChar char="•"/>
              <a:defRPr/>
            </a:lvl6pPr>
            <a:lvl7pPr marL="2971800" marR="0" indent="-101600" algn="l" rtl="0">
              <a:spcBef>
                <a:spcPts val="400"/>
              </a:spcBef>
              <a:buClr>
                <a:schemeClr val="dk1"/>
              </a:buClr>
              <a:buFont typeface="Calibri"/>
              <a:buChar char="•"/>
              <a:defRPr/>
            </a:lvl7pPr>
            <a:lvl8pPr marL="3429000" marR="0" indent="-101600" algn="l" rtl="0">
              <a:spcBef>
                <a:spcPts val="400"/>
              </a:spcBef>
              <a:buClr>
                <a:schemeClr val="dk1"/>
              </a:buClr>
              <a:buFont typeface="Calibri"/>
              <a:buChar char="•"/>
              <a:defRPr/>
            </a:lvl8pPr>
            <a:lvl9pPr marL="3886200" marR="0" indent="-101600" algn="l" rtl="0">
              <a:spcBef>
                <a:spcPts val="400"/>
              </a:spcBef>
              <a:buClr>
                <a:schemeClr val="dk1"/>
              </a:buClr>
              <a:buFont typeface="Calibri"/>
              <a:buChar char="•"/>
              <a:defRPr/>
            </a:lvl9pPr>
          </a:lstStyle>
          <a:p>
            <a:endParaRPr/>
          </a:p>
        </p:txBody>
      </p:sp>
      <p:sp>
        <p:nvSpPr>
          <p:cNvPr id="11" name="Shape 1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2" name="Shape 1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
        <p:nvSpPr>
          <p:cNvPr id="13" name="Shape 1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lstStyle>
            <a:lvl1pPr marL="0" marR="0" indent="0" algn="r" rtl="0">
              <a:defRPr/>
            </a:lvl1pPr>
            <a:lvl2pPr marL="457200" marR="0" indent="0" algn="l" rtl="0">
              <a:defRPr/>
            </a:lvl2pPr>
            <a:lvl3pPr marL="914400" marR="0" indent="0" algn="l" rtl="0">
              <a:defRPr/>
            </a:lvl3pPr>
            <a:lvl4pPr marL="1371600" marR="0" indent="0" algn="l" rtl="0">
              <a:defRPr/>
            </a:lvl4pPr>
            <a:lvl5pPr marL="1828800" marR="0" indent="0" algn="l" rtl="0">
              <a:defRPr/>
            </a:lvl5pPr>
            <a:lvl6pPr marL="2286000" marR="0" indent="0" algn="l" rtl="0">
              <a:defRPr/>
            </a:lvl6pPr>
            <a:lvl7pPr marL="2743200" marR="0" indent="0" algn="l" rtl="0">
              <a:defRPr/>
            </a:lvl7pPr>
            <a:lvl8pPr marL="3200400" marR="0" indent="0" algn="l" rtl="0">
              <a:defRPr/>
            </a:lvl8pPr>
            <a:lvl9pPr marL="3657600" marR="0" indent="0" algn="l" rtl="0">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21.xml.rels><?xml version="1.0" encoding="UTF-8" standalone="yes"?>
<Relationships xmlns="http://schemas.openxmlformats.org/package/2006/relationships"><Relationship Id="rId3" Type="http://schemas.openxmlformats.org/officeDocument/2006/relationships/hyperlink" Target="http://lncrnadb.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fantom.gsc.riken.jp/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compbio.ucdenver.edu/hunter/cpbs7712/documents/Phang_Lab_Talk2_2012small.ppt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467544" y="601913"/>
            <a:ext cx="8072610" cy="1037976"/>
          </a:xfrm>
          <a:prstGeom prst="rect">
            <a:avLst/>
          </a:prstGeom>
          <a:noFill/>
          <a:ln>
            <a:noFill/>
          </a:ln>
        </p:spPr>
        <p:txBody>
          <a:bodyPr lIns="91425" tIns="45700" rIns="91425" bIns="45700" anchor="ctr" anchorCtr="0">
            <a:noAutofit/>
          </a:bodyPr>
          <a:lstStyle/>
          <a:p>
            <a:pPr marL="0" marR="0" lvl="0" indent="0" algn="ctr" rtl="0">
              <a:spcBef>
                <a:spcPts val="0"/>
              </a:spcBef>
              <a:buClr>
                <a:srgbClr val="3333CC"/>
              </a:buClr>
              <a:buSzPct val="25000"/>
              <a:buFont typeface="Calibri"/>
              <a:buNone/>
            </a:pPr>
            <a:r>
              <a:rPr lang="en-US" sz="2400" b="0" i="0" u="none" strike="noStrike" cap="none" baseline="0" dirty="0" smtClean="0">
                <a:solidFill>
                  <a:srgbClr val="3333CC"/>
                </a:solidFill>
                <a:latin typeface="Calibri"/>
                <a:ea typeface="Calibri"/>
                <a:cs typeface="Calibri"/>
                <a:sym typeface="Calibri"/>
              </a:rPr>
              <a:t>The analysis of regulatory networking with non-coding RNA</a:t>
            </a:r>
            <a:endParaRPr lang="en-US" sz="2400" b="0" i="0" u="none" strike="noStrike" cap="none" baseline="0" dirty="0">
              <a:solidFill>
                <a:srgbClr val="3333CC"/>
              </a:solidFill>
              <a:latin typeface="Calibri"/>
              <a:ea typeface="Calibri"/>
              <a:cs typeface="Calibri"/>
              <a:sym typeface="Calibri"/>
            </a:endParaRPr>
          </a:p>
        </p:txBody>
      </p:sp>
      <p:sp>
        <p:nvSpPr>
          <p:cNvPr id="85" name="Shape 85"/>
          <p:cNvSpPr txBox="1">
            <a:spLocks noGrp="1"/>
          </p:cNvSpPr>
          <p:nvPr>
            <p:ph type="subTitle" idx="1"/>
          </p:nvPr>
        </p:nvSpPr>
        <p:spPr>
          <a:xfrm>
            <a:off x="681548" y="4857061"/>
            <a:ext cx="7848872" cy="696816"/>
          </a:xfrm>
          <a:prstGeom prst="rect">
            <a:avLst/>
          </a:prstGeom>
          <a:noFill/>
          <a:ln>
            <a:noFill/>
          </a:ln>
        </p:spPr>
        <p:txBody>
          <a:bodyPr lIns="91425" tIns="45700" rIns="91425" bIns="45700" anchor="t" anchorCtr="0">
            <a:noAutofit/>
          </a:bodyPr>
          <a:lstStyle/>
          <a:p>
            <a:pPr marL="0" marR="0" lvl="0" indent="0" algn="ctr" rtl="0">
              <a:spcBef>
                <a:spcPts val="0"/>
              </a:spcBef>
              <a:buClr>
                <a:srgbClr val="3333CC"/>
              </a:buClr>
              <a:buSzPct val="25000"/>
              <a:buFont typeface="Calibri"/>
              <a:buNone/>
            </a:pPr>
            <a:r>
              <a:rPr lang="en-US" sz="2400" b="0" i="0" u="none" strike="noStrike" cap="none" baseline="0" dirty="0">
                <a:solidFill>
                  <a:srgbClr val="3333CC"/>
                </a:solidFill>
                <a:latin typeface="Calibri"/>
                <a:ea typeface="Calibri"/>
                <a:cs typeface="Calibri"/>
                <a:sym typeface="Calibri"/>
              </a:rPr>
              <a:t>Dr. Po-Han </a:t>
            </a:r>
            <a:r>
              <a:rPr lang="en-US" sz="2400" b="0" i="0" u="none" strike="noStrike" cap="none" baseline="0" dirty="0" smtClean="0">
                <a:solidFill>
                  <a:srgbClr val="3333CC"/>
                </a:solidFill>
                <a:latin typeface="Calibri"/>
                <a:ea typeface="Calibri"/>
                <a:cs typeface="Calibri"/>
                <a:sym typeface="Calibri"/>
              </a:rPr>
              <a:t>Lee (</a:t>
            </a:r>
            <a:r>
              <a:rPr lang="zh-TW" altLang="en-US" sz="2400" b="0" i="0" u="none" strike="noStrike" cap="none" baseline="0" dirty="0" smtClean="0">
                <a:solidFill>
                  <a:srgbClr val="3333CC"/>
                </a:solidFill>
                <a:latin typeface="Calibri"/>
                <a:ea typeface="Calibri"/>
                <a:cs typeface="Calibri"/>
                <a:sym typeface="Calibri"/>
              </a:rPr>
              <a:t>李柏翰</a:t>
            </a:r>
            <a:r>
              <a:rPr lang="en-US" sz="2400" b="0" i="0" u="none" strike="noStrike" cap="none" baseline="0" dirty="0" smtClean="0">
                <a:solidFill>
                  <a:srgbClr val="3333CC"/>
                </a:solidFill>
                <a:latin typeface="Calibri"/>
                <a:ea typeface="Calibri"/>
                <a:cs typeface="Calibri"/>
                <a:sym typeface="Calibri"/>
              </a:rPr>
              <a:t>)/phlee@narlabs.org.tw</a:t>
            </a:r>
            <a:endParaRPr lang="en-US" sz="2400" b="0" i="0" u="none" strike="noStrike" cap="none" baseline="0" dirty="0">
              <a:solidFill>
                <a:srgbClr val="3333CC"/>
              </a:solidFill>
              <a:latin typeface="Calibri"/>
              <a:ea typeface="Calibri"/>
              <a:cs typeface="Calibri"/>
              <a:sym typeface="Calibri"/>
            </a:endParaRPr>
          </a:p>
        </p:txBody>
      </p:sp>
      <p:sp>
        <p:nvSpPr>
          <p:cNvPr id="86" name="Shape 86"/>
          <p:cNvSpPr txBox="1"/>
          <p:nvPr/>
        </p:nvSpPr>
        <p:spPr>
          <a:xfrm>
            <a:off x="319488" y="5733256"/>
            <a:ext cx="8572992" cy="707886"/>
          </a:xfrm>
          <a:prstGeom prst="rect">
            <a:avLst/>
          </a:prstGeom>
          <a:noFill/>
          <a:ln>
            <a:noFill/>
          </a:ln>
        </p:spPr>
        <p:txBody>
          <a:bodyPr lIns="91425" tIns="45700" rIns="91425" bIns="45700" anchor="t" anchorCtr="0">
            <a:noAutofit/>
          </a:bodyPr>
          <a:lstStyle/>
          <a:p>
            <a:r>
              <a:rPr lang="en-US" sz="2000" b="0" i="0" u="none" strike="noStrike" cap="none" baseline="0" dirty="0" smtClean="0">
                <a:solidFill>
                  <a:srgbClr val="3333CC"/>
                </a:solidFill>
                <a:latin typeface="Calibri"/>
                <a:ea typeface="Calibri"/>
                <a:cs typeface="Calibri"/>
                <a:sym typeface="Calibri"/>
              </a:rPr>
              <a:t> </a:t>
            </a:r>
            <a:r>
              <a:rPr lang="en-US" altLang="zh-TW" dirty="0" smtClean="0">
                <a:solidFill>
                  <a:srgbClr val="0000FF"/>
                </a:solidFill>
              </a:rPr>
              <a:t>National </a:t>
            </a:r>
            <a:r>
              <a:rPr lang="en-US" altLang="zh-TW" dirty="0">
                <a:solidFill>
                  <a:srgbClr val="0000FF"/>
                </a:solidFill>
              </a:rPr>
              <a:t>Applied Research Laboratories, National Center for High-performance Computing </a:t>
            </a:r>
            <a:r>
              <a:rPr lang="en-US" altLang="zh-TW" dirty="0" smtClean="0">
                <a:solidFill>
                  <a:srgbClr val="0000FF"/>
                </a:solidFill>
              </a:rPr>
              <a:t>Division</a:t>
            </a:r>
          </a:p>
          <a:p>
            <a:pPr lvl="0" algn="r"/>
            <a:r>
              <a:rPr lang="en-US" altLang="zh-TW" smtClean="0">
                <a:solidFill>
                  <a:srgbClr val="3333CC"/>
                </a:solidFill>
                <a:latin typeface="Calibri"/>
                <a:ea typeface="Calibri"/>
                <a:cs typeface="Calibri"/>
                <a:sym typeface="Calibri"/>
              </a:rPr>
              <a:t>----20140409-11-- </a:t>
            </a:r>
            <a:r>
              <a:rPr lang="en-US" altLang="zh-TW" dirty="0">
                <a:solidFill>
                  <a:srgbClr val="3333CC"/>
                </a:solidFill>
                <a:latin typeface="Calibri"/>
                <a:ea typeface="Calibri"/>
                <a:cs typeface="Calibri"/>
                <a:sym typeface="Calibri"/>
              </a:rPr>
              <a:t>PRAGMA 26 </a:t>
            </a:r>
            <a:r>
              <a:rPr lang="en-US" altLang="zh-TW" dirty="0" smtClean="0">
                <a:solidFill>
                  <a:srgbClr val="3333CC"/>
                </a:solidFill>
                <a:latin typeface="Calibri"/>
                <a:ea typeface="Calibri"/>
                <a:cs typeface="Calibri"/>
                <a:sym typeface="Calibri"/>
              </a:rPr>
              <a:t>Workshop----</a:t>
            </a:r>
            <a:endParaRPr lang="en-US" altLang="zh-TW" dirty="0">
              <a:solidFill>
                <a:srgbClr val="3333CC"/>
              </a:solidFill>
              <a:latin typeface="Calibri"/>
              <a:ea typeface="Calibri"/>
              <a:cs typeface="Calibri"/>
              <a:sym typeface="Calibri"/>
            </a:endParaRPr>
          </a:p>
          <a:p>
            <a:endParaRPr lang="en-US" altLang="zh-TW" dirty="0">
              <a:solidFill>
                <a:srgbClr val="0000FF"/>
              </a:solidFill>
            </a:endParaRPr>
          </a:p>
        </p:txBody>
      </p:sp>
      <p:sp>
        <p:nvSpPr>
          <p:cNvPr id="88" name="Shape 88"/>
          <p:cNvSpPr/>
          <p:nvPr/>
        </p:nvSpPr>
        <p:spPr>
          <a:xfrm>
            <a:off x="728375" y="3800819"/>
            <a:ext cx="2972029" cy="2110011"/>
          </a:xfrm>
          <a:prstGeom prst="rect">
            <a:avLst/>
          </a:prstGeom>
          <a:noFill/>
          <a:ln>
            <a:noFill/>
          </a:ln>
        </p:spPr>
        <p:txBody>
          <a:bodyPr lIns="91425" tIns="91425" rIns="91425" bIns="91425" anchor="ctr" anchorCtr="0">
            <a:noAutofit/>
          </a:bodyPr>
          <a:lstStyle/>
          <a:p>
            <a:endParaRPr/>
          </a:p>
        </p:txBody>
      </p:sp>
      <p:pic>
        <p:nvPicPr>
          <p:cNvPr id="8" name="圖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1628800"/>
            <a:ext cx="6423659" cy="2880320"/>
          </a:xfrm>
          <a:prstGeom prst="rect">
            <a:avLst/>
          </a:prstGeom>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Shape 188"/>
          <p:cNvPicPr preferRelativeResize="0"/>
          <p:nvPr/>
        </p:nvPicPr>
        <p:blipFill>
          <a:blip r:embed="rId3"/>
          <a:stretch>
            <a:fillRect/>
          </a:stretch>
        </p:blipFill>
        <p:spPr>
          <a:xfrm>
            <a:off x="457200" y="274637"/>
            <a:ext cx="8229599" cy="1142999"/>
          </a:xfrm>
          <a:prstGeom prst="rect">
            <a:avLst/>
          </a:prstGeom>
        </p:spPr>
      </p:pic>
      <p:sp>
        <p:nvSpPr>
          <p:cNvPr id="189" name="Shape 189"/>
          <p:cNvSpPr txBox="1">
            <a:spLocks noGrp="1"/>
          </p:cNvSpPr>
          <p:nvPr>
            <p:ph type="title"/>
          </p:nvPr>
        </p:nvSpPr>
        <p:spPr>
          <a:xfrm>
            <a:off x="457200" y="274637"/>
            <a:ext cx="8229600" cy="1143000"/>
          </a:xfrm>
          <a:prstGeom prst="rect">
            <a:avLst/>
          </a:prstGeom>
          <a:noFill/>
          <a:ln w="9525" cap="flat">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Font typeface="Calibri"/>
              <a:buNone/>
            </a:pPr>
            <a:r>
              <a:rPr lang="en-US" sz="4400" b="0" i="0" u="none" strike="noStrike" cap="none" baseline="0">
                <a:latin typeface="Calibri"/>
                <a:ea typeface="Calibri"/>
                <a:cs typeface="Calibri"/>
                <a:sym typeface="Calibri"/>
              </a:rPr>
              <a:t> </a:t>
            </a:r>
          </a:p>
        </p:txBody>
      </p:sp>
      <p:pic>
        <p:nvPicPr>
          <p:cNvPr id="190" name="Shape 190"/>
          <p:cNvPicPr preferRelativeResize="0"/>
          <p:nvPr/>
        </p:nvPicPr>
        <p:blipFill>
          <a:blip r:embed="rId4"/>
          <a:stretch>
            <a:fillRect/>
          </a:stretch>
        </p:blipFill>
        <p:spPr>
          <a:xfrm>
            <a:off x="3702437" y="1772816"/>
            <a:ext cx="4960687" cy="3485734"/>
          </a:xfrm>
          <a:prstGeom prst="rect">
            <a:avLst/>
          </a:prstGeom>
        </p:spPr>
      </p:pic>
      <p:pic>
        <p:nvPicPr>
          <p:cNvPr id="192" name="Shape 192"/>
          <p:cNvPicPr preferRelativeResize="0"/>
          <p:nvPr/>
        </p:nvPicPr>
        <p:blipFill>
          <a:blip r:embed="rId5"/>
          <a:stretch>
            <a:fillRect/>
          </a:stretch>
        </p:blipFill>
        <p:spPr>
          <a:xfrm>
            <a:off x="716097" y="5683782"/>
            <a:ext cx="7755873" cy="646331"/>
          </a:xfrm>
          <a:prstGeom prst="rect">
            <a:avLst/>
          </a:prstGeom>
        </p:spPr>
      </p:pic>
      <p:sp>
        <p:nvSpPr>
          <p:cNvPr id="193" name="Shape 193"/>
          <p:cNvSpPr/>
          <p:nvPr/>
        </p:nvSpPr>
        <p:spPr>
          <a:xfrm>
            <a:off x="716097" y="5683782"/>
            <a:ext cx="7755874" cy="646331"/>
          </a:xfrm>
          <a:prstGeom prst="rect">
            <a:avLst/>
          </a:prstGeom>
          <a:noFill/>
          <a:ln w="9525" cap="flat">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latin typeface="Calibri"/>
                <a:ea typeface="Calibri"/>
                <a:cs typeface="Calibri"/>
                <a:sym typeface="Calibri"/>
              </a:rPr>
              <a:t> </a:t>
            </a:r>
          </a:p>
        </p:txBody>
      </p:sp>
      <p:pic>
        <p:nvPicPr>
          <p:cNvPr id="8" name="Shape 171"/>
          <p:cNvPicPr preferRelativeResize="0"/>
          <p:nvPr/>
        </p:nvPicPr>
        <p:blipFill>
          <a:blip r:embed="rId6"/>
          <a:stretch>
            <a:fillRect/>
          </a:stretch>
        </p:blipFill>
        <p:spPr>
          <a:xfrm>
            <a:off x="899592" y="1916831"/>
            <a:ext cx="2088232" cy="1526843"/>
          </a:xfrm>
          <a:prstGeom prst="rect">
            <a:avLst/>
          </a:prstGeom>
        </p:spPr>
      </p:pic>
      <p:pic>
        <p:nvPicPr>
          <p:cNvPr id="17" name="Shape 169"/>
          <p:cNvPicPr preferRelativeResize="0"/>
          <p:nvPr/>
        </p:nvPicPr>
        <p:blipFill>
          <a:blip r:embed="rId7"/>
          <a:stretch>
            <a:fillRect/>
          </a:stretch>
        </p:blipFill>
        <p:spPr>
          <a:xfrm>
            <a:off x="748639" y="3878065"/>
            <a:ext cx="2802595" cy="1221754"/>
          </a:xfrm>
          <a:prstGeom prst="rect">
            <a:avLst/>
          </a:prstGeom>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7"/>
            <a:ext cx="8229600" cy="562075"/>
          </a:xfrm>
        </p:spPr>
        <p:txBody>
          <a:bodyPr/>
          <a:lstStyle/>
          <a:p>
            <a:r>
              <a:rPr lang="en-US" altLang="zh-TW" sz="1800" dirty="0" smtClean="0">
                <a:solidFill>
                  <a:srgbClr val="FF0000"/>
                </a:solidFill>
              </a:rPr>
              <a:t>The </a:t>
            </a:r>
            <a:r>
              <a:rPr lang="en-US" altLang="zh-TW" sz="1800" dirty="0">
                <a:solidFill>
                  <a:srgbClr val="FF0000"/>
                </a:solidFill>
              </a:rPr>
              <a:t>Synthetic Regulatory Circuit with Small RNA</a:t>
            </a:r>
            <a:endParaRPr lang="zh-TW" altLang="en-US" sz="1800"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534" y="1343663"/>
            <a:ext cx="2953676" cy="1863629"/>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083" y="1412776"/>
            <a:ext cx="4014341" cy="1800000"/>
          </a:xfrm>
          <a:prstGeom prst="rect">
            <a:avLst/>
          </a:prstGeom>
        </p:spPr>
      </p:pic>
      <p:sp>
        <p:nvSpPr>
          <p:cNvPr id="6" name="Rectangle 151"/>
          <p:cNvSpPr>
            <a:spLocks noChangeArrowheads="1"/>
          </p:cNvSpPr>
          <p:nvPr/>
        </p:nvSpPr>
        <p:spPr bwMode="auto">
          <a:xfrm>
            <a:off x="4444158" y="980728"/>
            <a:ext cx="2576114" cy="28803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426283" tIns="213142" rIns="426283" bIns="213142" anchor="ctr"/>
          <a:lstStyle/>
          <a:p>
            <a:pPr marL="427038" indent="-322263" algn="ctr" defTabSz="449263" eaLnBrk="1" hangingPunct="1">
              <a:tabLst>
                <a:tab pos="442913" algn="l"/>
                <a:tab pos="892175" algn="l"/>
                <a:tab pos="1339850" algn="l"/>
                <a:tab pos="1790700" algn="l"/>
                <a:tab pos="2239963" algn="l"/>
                <a:tab pos="2689225" algn="l"/>
                <a:tab pos="3136900" algn="l"/>
                <a:tab pos="3587750" algn="l"/>
                <a:tab pos="4037013" algn="l"/>
                <a:tab pos="4484688" algn="l"/>
                <a:tab pos="4933950" algn="l"/>
                <a:tab pos="5384800" algn="l"/>
                <a:tab pos="5834063" algn="l"/>
                <a:tab pos="6281738" algn="l"/>
                <a:tab pos="6732588" algn="l"/>
                <a:tab pos="7181850" algn="l"/>
                <a:tab pos="7629525" algn="l"/>
                <a:tab pos="8078788" algn="l"/>
                <a:tab pos="8529638" algn="l"/>
                <a:tab pos="8978900" algn="l"/>
              </a:tabLst>
            </a:pPr>
            <a:r>
              <a:rPr lang="en-US" altLang="zh-TW" sz="1200" b="1" dirty="0" smtClean="0">
                <a:solidFill>
                  <a:schemeClr val="accent6">
                    <a:lumMod val="75000"/>
                  </a:schemeClr>
                </a:solidFill>
              </a:rPr>
              <a:t>With -</a:t>
            </a:r>
            <a:r>
              <a:rPr lang="en-US" altLang="zh-TW" sz="1200" b="1" i="1" dirty="0" smtClean="0">
                <a:solidFill>
                  <a:schemeClr val="accent6">
                    <a:lumMod val="75000"/>
                  </a:schemeClr>
                </a:solidFill>
              </a:rPr>
              <a:t>ryhB- sodB-</a:t>
            </a:r>
            <a:endParaRPr lang="en-US" altLang="zh-TW" sz="1200" b="1" i="1" dirty="0">
              <a:solidFill>
                <a:schemeClr val="accent6">
                  <a:lumMod val="75000"/>
                </a:schemeClr>
              </a:solidFill>
            </a:endParaRPr>
          </a:p>
        </p:txBody>
      </p:sp>
      <p:sp>
        <p:nvSpPr>
          <p:cNvPr id="7" name="Rectangle 151"/>
          <p:cNvSpPr>
            <a:spLocks noChangeArrowheads="1"/>
          </p:cNvSpPr>
          <p:nvPr/>
        </p:nvSpPr>
        <p:spPr bwMode="auto">
          <a:xfrm>
            <a:off x="994922" y="980728"/>
            <a:ext cx="2186952" cy="28803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426283" tIns="213142" rIns="426283" bIns="213142" anchor="ctr"/>
          <a:lstStyle/>
          <a:p>
            <a:pPr marL="427038" indent="-322263" algn="ctr" defTabSz="449263" eaLnBrk="1" hangingPunct="1">
              <a:tabLst>
                <a:tab pos="442913" algn="l"/>
                <a:tab pos="892175" algn="l"/>
                <a:tab pos="1339850" algn="l"/>
                <a:tab pos="1790700" algn="l"/>
                <a:tab pos="2239963" algn="l"/>
                <a:tab pos="2689225" algn="l"/>
                <a:tab pos="3136900" algn="l"/>
                <a:tab pos="3587750" algn="l"/>
                <a:tab pos="4037013" algn="l"/>
                <a:tab pos="4484688" algn="l"/>
                <a:tab pos="4933950" algn="l"/>
                <a:tab pos="5384800" algn="l"/>
                <a:tab pos="5834063" algn="l"/>
                <a:tab pos="6281738" algn="l"/>
                <a:tab pos="6732588" algn="l"/>
                <a:tab pos="7181850" algn="l"/>
                <a:tab pos="7629525" algn="l"/>
                <a:tab pos="8078788" algn="l"/>
                <a:tab pos="8529638" algn="l"/>
                <a:tab pos="8978900" algn="l"/>
              </a:tabLst>
            </a:pPr>
            <a:r>
              <a:rPr lang="en-US" altLang="zh-TW" sz="1200" b="1" dirty="0" smtClean="0">
                <a:solidFill>
                  <a:schemeClr val="accent6">
                    <a:lumMod val="75000"/>
                  </a:schemeClr>
                </a:solidFill>
              </a:rPr>
              <a:t>Only -</a:t>
            </a:r>
            <a:r>
              <a:rPr lang="en-US" altLang="zh-TW" sz="1200" b="1" i="1" dirty="0" err="1" smtClean="0">
                <a:solidFill>
                  <a:schemeClr val="accent6">
                    <a:lumMod val="75000"/>
                  </a:schemeClr>
                </a:solidFill>
              </a:rPr>
              <a:t>ryhB</a:t>
            </a:r>
            <a:endParaRPr lang="en-US" altLang="zh-TW" sz="1200" b="1" i="1" dirty="0">
              <a:solidFill>
                <a:schemeClr val="accent6">
                  <a:lumMod val="75000"/>
                </a:schemeClr>
              </a:solidFill>
            </a:endParaRPr>
          </a:p>
        </p:txBody>
      </p:sp>
      <p:sp>
        <p:nvSpPr>
          <p:cNvPr id="8" name="Rectangle 151"/>
          <p:cNvSpPr>
            <a:spLocks noChangeArrowheads="1"/>
          </p:cNvSpPr>
          <p:nvPr/>
        </p:nvSpPr>
        <p:spPr bwMode="auto">
          <a:xfrm>
            <a:off x="5004048" y="3645024"/>
            <a:ext cx="2503698" cy="28803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lIns="426283" tIns="213142" rIns="426283" bIns="213142" anchor="ctr"/>
          <a:lstStyle/>
          <a:p>
            <a:pPr marL="427038" indent="-322263" algn="ctr" defTabSz="449263" eaLnBrk="1" hangingPunct="1">
              <a:tabLst>
                <a:tab pos="442913" algn="l"/>
                <a:tab pos="892175" algn="l"/>
                <a:tab pos="1339850" algn="l"/>
                <a:tab pos="1790700" algn="l"/>
                <a:tab pos="2239963" algn="l"/>
                <a:tab pos="2689225" algn="l"/>
                <a:tab pos="3136900" algn="l"/>
                <a:tab pos="3587750" algn="l"/>
                <a:tab pos="4037013" algn="l"/>
                <a:tab pos="4484688" algn="l"/>
                <a:tab pos="4933950" algn="l"/>
                <a:tab pos="5384800" algn="l"/>
                <a:tab pos="5834063" algn="l"/>
                <a:tab pos="6281738" algn="l"/>
                <a:tab pos="6732588" algn="l"/>
                <a:tab pos="7181850" algn="l"/>
                <a:tab pos="7629525" algn="l"/>
                <a:tab pos="8078788" algn="l"/>
                <a:tab pos="8529638" algn="l"/>
                <a:tab pos="8978900" algn="l"/>
              </a:tabLst>
            </a:pPr>
            <a:r>
              <a:rPr lang="en-US" altLang="zh-TW" sz="1200" b="1" dirty="0">
                <a:solidFill>
                  <a:schemeClr val="accent6">
                    <a:lumMod val="75000"/>
                  </a:schemeClr>
                </a:solidFill>
              </a:rPr>
              <a:t>a </a:t>
            </a:r>
            <a:r>
              <a:rPr lang="en-US" altLang="zh-TW" sz="1200" b="1" dirty="0" smtClean="0">
                <a:solidFill>
                  <a:schemeClr val="accent6">
                    <a:lumMod val="75000"/>
                  </a:schemeClr>
                </a:solidFill>
              </a:rPr>
              <a:t>kinetic </a:t>
            </a:r>
            <a:r>
              <a:rPr lang="en-US" altLang="zh-TW" sz="1200" b="1" dirty="0">
                <a:solidFill>
                  <a:schemeClr val="accent6">
                    <a:lumMod val="75000"/>
                  </a:schemeClr>
                </a:solidFill>
              </a:rPr>
              <a:t>model</a:t>
            </a:r>
            <a:endParaRPr lang="en-US" altLang="zh-TW" sz="1200" b="1" i="1" dirty="0">
              <a:solidFill>
                <a:schemeClr val="accent6">
                  <a:lumMod val="75000"/>
                </a:schemeClr>
              </a:solidFill>
            </a:endParaRPr>
          </a:p>
        </p:txBody>
      </p:sp>
      <mc:AlternateContent xmlns:mc="http://schemas.openxmlformats.org/markup-compatibility/2006" xmlns:a14="http://schemas.microsoft.com/office/drawing/2010/main">
        <mc:Choice Requires="a14">
          <p:sp>
            <p:nvSpPr>
              <p:cNvPr id="9" name="矩形 8"/>
              <p:cNvSpPr/>
              <p:nvPr/>
            </p:nvSpPr>
            <p:spPr>
              <a:xfrm>
                <a:off x="4421177" y="4149080"/>
                <a:ext cx="4046062" cy="1838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TW" altLang="zh-TW" sz="900" i="1">
                              <a:latin typeface="Cambria Math"/>
                            </a:rPr>
                          </m:ctrlPr>
                        </m:fPr>
                        <m:num>
                          <m:r>
                            <a:rPr lang="en-US" altLang="zh-TW" sz="900" i="1">
                              <a:latin typeface="Cambria Math"/>
                            </a:rPr>
                            <m:t>𝑑</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𝐵</m:t>
                                  </m:r>
                                </m:sub>
                              </m:sSub>
                            </m:e>
                          </m:d>
                        </m:num>
                        <m:den>
                          <m:r>
                            <a:rPr lang="en-US" altLang="zh-TW" sz="900" i="1">
                              <a:latin typeface="Cambria Math"/>
                            </a:rPr>
                            <m:t>𝑑𝑡</m:t>
                          </m:r>
                        </m:den>
                      </m:f>
                      <m:r>
                        <a:rPr lang="en-US" altLang="zh-TW" sz="900">
                          <a:latin typeface="Cambria Math"/>
                        </a:rPr>
                        <m:t>=</m:t>
                      </m:r>
                      <m:sSub>
                        <m:sSubPr>
                          <m:ctrlPr>
                            <a:rPr lang="zh-TW" altLang="zh-TW" sz="900" i="1">
                              <a:latin typeface="Cambria Math"/>
                            </a:rPr>
                          </m:ctrlPr>
                        </m:sSubPr>
                        <m:e>
                          <m:r>
                            <a:rPr lang="en-US" altLang="zh-TW" sz="900" i="1">
                              <a:latin typeface="Cambria Math"/>
                            </a:rPr>
                            <m:t>𝛼</m:t>
                          </m:r>
                        </m:e>
                        <m:sub>
                          <m:r>
                            <a:rPr lang="en-US" altLang="zh-TW" sz="900" i="1">
                              <a:latin typeface="Cambria Math"/>
                            </a:rPr>
                            <m:t>𝑚𝐵</m:t>
                          </m:r>
                        </m:sub>
                      </m:sSub>
                      <m:r>
                        <a:rPr lang="en-US" altLang="zh-TW" sz="900" i="1">
                          <a:latin typeface="Cambria Math"/>
                        </a:rPr>
                        <m:t>∙</m:t>
                      </m:r>
                      <m:sSub>
                        <m:sSubPr>
                          <m:ctrlPr>
                            <a:rPr lang="zh-TW" altLang="zh-TW" sz="900" i="1">
                              <a:latin typeface="Cambria Math"/>
                            </a:rPr>
                          </m:ctrlPr>
                        </m:sSubPr>
                        <m:e>
                          <m:r>
                            <a:rPr lang="en-US" altLang="zh-TW" sz="900" i="1">
                              <a:latin typeface="Cambria Math"/>
                            </a:rPr>
                            <m:t>𝑔</m:t>
                          </m:r>
                        </m:e>
                        <m:sub>
                          <m:r>
                            <a:rPr lang="en-US" altLang="zh-TW" sz="900" i="1">
                              <a:latin typeface="Cambria Math"/>
                            </a:rPr>
                            <m:t>𝑅</m:t>
                          </m:r>
                          <m:r>
                            <a:rPr lang="en-US" altLang="zh-TW" sz="900" i="1">
                              <a:latin typeface="Cambria Math"/>
                            </a:rPr>
                            <m:t>1</m:t>
                          </m:r>
                        </m:sub>
                      </m:sSub>
                      <m:d>
                        <m:dPr>
                          <m:ctrlPr>
                            <a:rPr lang="zh-TW" altLang="zh-TW" sz="900" i="1">
                              <a:latin typeface="Cambria Math"/>
                            </a:rPr>
                          </m:ctrlPr>
                        </m:dPr>
                        <m:e>
                          <m:f>
                            <m:fPr>
                              <m:ctrlPr>
                                <a:rPr lang="zh-TW" altLang="zh-TW" sz="900" i="1">
                                  <a:latin typeface="Cambria Math"/>
                                </a:rPr>
                              </m:ctrlPr>
                            </m:fPr>
                            <m:num>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𝑅</m:t>
                                      </m:r>
                                    </m:e>
                                    <m:sub>
                                      <m:r>
                                        <a:rPr lang="en-US" altLang="zh-TW" sz="900" i="1">
                                          <a:latin typeface="Cambria Math"/>
                                        </a:rPr>
                                        <m:t>1</m:t>
                                      </m:r>
                                    </m:sub>
                                  </m:sSub>
                                </m:e>
                              </m:d>
                            </m:num>
                            <m:den>
                              <m:sSub>
                                <m:sSubPr>
                                  <m:ctrlPr>
                                    <a:rPr lang="zh-TW" altLang="zh-TW" sz="900" i="1">
                                      <a:latin typeface="Cambria Math"/>
                                    </a:rPr>
                                  </m:ctrlPr>
                                </m:sSubPr>
                                <m:e>
                                  <m:r>
                                    <a:rPr lang="en-US" altLang="zh-TW" sz="900" i="1">
                                      <a:latin typeface="Cambria Math"/>
                                    </a:rPr>
                                    <m:t>𝐾</m:t>
                                  </m:r>
                                </m:e>
                                <m:sub>
                                  <m:r>
                                    <a:rPr lang="en-US" altLang="zh-TW" sz="900" i="1">
                                      <a:latin typeface="Cambria Math"/>
                                    </a:rPr>
                                    <m:t>𝑅</m:t>
                                  </m:r>
                                  <m:r>
                                    <a:rPr lang="en-US" altLang="zh-TW" sz="900" i="1">
                                      <a:latin typeface="Cambria Math"/>
                                    </a:rPr>
                                    <m:t>1</m:t>
                                  </m:r>
                                </m:sub>
                              </m:sSub>
                            </m:den>
                          </m:f>
                          <m:r>
                            <a:rPr lang="en-US" altLang="zh-TW" sz="900" i="1">
                              <a:latin typeface="Cambria Math"/>
                            </a:rPr>
                            <m:t>,</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𝐼</m:t>
                                  </m:r>
                                </m:e>
                                <m:sub>
                                  <m:r>
                                    <a:rPr lang="en-US" altLang="zh-TW" sz="900" i="1">
                                      <a:latin typeface="Cambria Math"/>
                                    </a:rPr>
                                    <m:t>1</m:t>
                                  </m:r>
                                </m:sub>
                              </m:sSub>
                            </m:e>
                          </m:d>
                        </m:e>
                      </m:d>
                      <m:r>
                        <a:rPr lang="en-US" altLang="zh-TW" sz="900" i="1">
                          <a:latin typeface="Cambria Math"/>
                        </a:rPr>
                        <m:t>−</m:t>
                      </m:r>
                      <m:sSub>
                        <m:sSubPr>
                          <m:ctrlPr>
                            <a:rPr lang="zh-TW" altLang="zh-TW" sz="900" i="1">
                              <a:latin typeface="Cambria Math"/>
                            </a:rPr>
                          </m:ctrlPr>
                        </m:sSubPr>
                        <m:e>
                          <m:r>
                            <a:rPr lang="en-US" altLang="zh-TW" sz="900" i="1">
                              <a:latin typeface="Cambria Math"/>
                            </a:rPr>
                            <m:t>𝛽</m:t>
                          </m:r>
                        </m:e>
                        <m:sub>
                          <m:r>
                            <a:rPr lang="en-US" altLang="zh-TW" sz="900" i="1">
                              <a:latin typeface="Cambria Math"/>
                            </a:rPr>
                            <m:t>𝑚𝐵</m:t>
                          </m:r>
                        </m:sub>
                      </m:sSub>
                      <m:r>
                        <a:rPr lang="en-US" altLang="zh-TW" sz="900" i="1">
                          <a:latin typeface="Cambria Math"/>
                        </a:rPr>
                        <m:t>∙</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𝐵</m:t>
                              </m:r>
                            </m:sub>
                          </m:sSub>
                        </m:e>
                      </m:d>
                      <m:r>
                        <a:rPr lang="en-US" altLang="zh-TW" sz="900" i="1">
                          <a:latin typeface="Cambria Math"/>
                        </a:rPr>
                        <m:t>−</m:t>
                      </m:r>
                      <m:r>
                        <a:rPr lang="en-US" altLang="zh-TW" sz="900" i="1">
                          <a:latin typeface="Cambria Math"/>
                        </a:rPr>
                        <m:t>𝐾</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𝐵</m:t>
                              </m:r>
                            </m:sub>
                          </m:sSub>
                        </m:e>
                      </m:d>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𝑆𝑅</m:t>
                              </m:r>
                            </m:sub>
                          </m:sSub>
                        </m:e>
                      </m:d>
                    </m:oMath>
                  </m:oMathPara>
                </a14:m>
                <a:endParaRPr lang="zh-TW" altLang="zh-TW" sz="900" dirty="0"/>
              </a:p>
              <a:p>
                <a:pPr/>
                <a14:m>
                  <m:oMathPara xmlns:m="http://schemas.openxmlformats.org/officeDocument/2006/math">
                    <m:oMathParaPr>
                      <m:jc m:val="centerGroup"/>
                    </m:oMathParaPr>
                    <m:oMath xmlns:m="http://schemas.openxmlformats.org/officeDocument/2006/math">
                      <m:f>
                        <m:fPr>
                          <m:ctrlPr>
                            <a:rPr lang="zh-TW" altLang="zh-TW" sz="900" i="1">
                              <a:latin typeface="Cambria Math"/>
                            </a:rPr>
                          </m:ctrlPr>
                        </m:fPr>
                        <m:num>
                          <m:r>
                            <a:rPr lang="en-US" altLang="zh-TW" sz="900" i="1">
                              <a:latin typeface="Cambria Math"/>
                            </a:rPr>
                            <m:t>𝑑</m:t>
                          </m:r>
                          <m:r>
                            <a:rPr lang="en-US" altLang="zh-TW" sz="900" i="1">
                              <a:latin typeface="Cambria Math"/>
                            </a:rPr>
                            <m:t>[</m:t>
                          </m:r>
                          <m:sSub>
                            <m:sSubPr>
                              <m:ctrlPr>
                                <a:rPr lang="zh-TW" altLang="zh-TW" sz="900" i="1">
                                  <a:latin typeface="Cambria Math"/>
                                </a:rPr>
                              </m:ctrlPr>
                            </m:sSubPr>
                            <m:e>
                              <m:r>
                                <a:rPr lang="en-US" altLang="zh-TW" sz="900" i="1">
                                  <a:latin typeface="Cambria Math"/>
                                </a:rPr>
                                <m:t>𝑚</m:t>
                              </m:r>
                            </m:e>
                            <m:sub>
                              <m:r>
                                <a:rPr lang="en-US" altLang="zh-TW" sz="900" i="1">
                                  <a:latin typeface="Cambria Math"/>
                                </a:rPr>
                                <m:t>𝑆𝑅</m:t>
                              </m:r>
                            </m:sub>
                          </m:sSub>
                          <m:r>
                            <a:rPr lang="en-US" altLang="zh-TW" sz="900" i="1">
                              <a:latin typeface="Cambria Math"/>
                            </a:rPr>
                            <m:t>]</m:t>
                          </m:r>
                        </m:num>
                        <m:den>
                          <m:r>
                            <a:rPr lang="en-US" altLang="zh-TW" sz="900" i="1">
                              <a:latin typeface="Cambria Math"/>
                            </a:rPr>
                            <m:t>𝑑𝑡</m:t>
                          </m:r>
                        </m:den>
                      </m:f>
                      <m:r>
                        <a:rPr lang="en-US" altLang="zh-TW" sz="900">
                          <a:latin typeface="Cambria Math"/>
                        </a:rPr>
                        <m:t>=</m:t>
                      </m:r>
                      <m:sSub>
                        <m:sSubPr>
                          <m:ctrlPr>
                            <a:rPr lang="zh-TW" altLang="zh-TW" sz="900" i="1">
                              <a:latin typeface="Cambria Math"/>
                            </a:rPr>
                          </m:ctrlPr>
                        </m:sSubPr>
                        <m:e>
                          <m:r>
                            <a:rPr lang="en-US" altLang="zh-TW" sz="900" i="1">
                              <a:latin typeface="Cambria Math"/>
                            </a:rPr>
                            <m:t>𝛼</m:t>
                          </m:r>
                        </m:e>
                        <m:sub>
                          <m:r>
                            <a:rPr lang="en-US" altLang="zh-TW" sz="900" i="1">
                              <a:latin typeface="Cambria Math"/>
                            </a:rPr>
                            <m:t>𝑚𝑆𝑅</m:t>
                          </m:r>
                        </m:sub>
                      </m:sSub>
                      <m:r>
                        <a:rPr lang="en-US" altLang="zh-TW" sz="900" i="1">
                          <a:latin typeface="Cambria Math"/>
                        </a:rPr>
                        <m:t>∙</m:t>
                      </m:r>
                      <m:sSub>
                        <m:sSubPr>
                          <m:ctrlPr>
                            <a:rPr lang="zh-TW" altLang="zh-TW" sz="900" i="1">
                              <a:latin typeface="Cambria Math"/>
                            </a:rPr>
                          </m:ctrlPr>
                        </m:sSubPr>
                        <m:e>
                          <m:r>
                            <a:rPr lang="en-US" altLang="zh-TW" sz="900" i="1">
                              <a:latin typeface="Cambria Math"/>
                            </a:rPr>
                            <m:t>𝑔</m:t>
                          </m:r>
                        </m:e>
                        <m:sub>
                          <m:r>
                            <a:rPr lang="en-US" altLang="zh-TW" sz="900" i="1">
                              <a:latin typeface="Cambria Math"/>
                            </a:rPr>
                            <m:t>𝑅</m:t>
                          </m:r>
                          <m:r>
                            <a:rPr lang="en-US" altLang="zh-TW" sz="900" i="1">
                              <a:latin typeface="Cambria Math"/>
                            </a:rPr>
                            <m:t>2</m:t>
                          </m:r>
                        </m:sub>
                      </m:sSub>
                      <m:d>
                        <m:dPr>
                          <m:ctrlPr>
                            <a:rPr lang="zh-TW" altLang="zh-TW" sz="900" i="1">
                              <a:latin typeface="Cambria Math"/>
                            </a:rPr>
                          </m:ctrlPr>
                        </m:dPr>
                        <m:e>
                          <m:f>
                            <m:fPr>
                              <m:ctrlPr>
                                <a:rPr lang="zh-TW" altLang="zh-TW" sz="900" i="1">
                                  <a:latin typeface="Cambria Math"/>
                                </a:rPr>
                              </m:ctrlPr>
                            </m:fPr>
                            <m:num>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𝑅</m:t>
                                      </m:r>
                                    </m:e>
                                    <m:sub>
                                      <m:r>
                                        <a:rPr lang="en-US" altLang="zh-TW" sz="900" i="1">
                                          <a:latin typeface="Cambria Math"/>
                                        </a:rPr>
                                        <m:t>2</m:t>
                                      </m:r>
                                    </m:sub>
                                  </m:sSub>
                                </m:e>
                              </m:d>
                            </m:num>
                            <m:den>
                              <m:sSub>
                                <m:sSubPr>
                                  <m:ctrlPr>
                                    <a:rPr lang="zh-TW" altLang="zh-TW" sz="900" i="1">
                                      <a:latin typeface="Cambria Math"/>
                                    </a:rPr>
                                  </m:ctrlPr>
                                </m:sSubPr>
                                <m:e>
                                  <m:r>
                                    <a:rPr lang="en-US" altLang="zh-TW" sz="900" i="1">
                                      <a:latin typeface="Cambria Math"/>
                                    </a:rPr>
                                    <m:t>𝐾</m:t>
                                  </m:r>
                                </m:e>
                                <m:sub>
                                  <m:r>
                                    <a:rPr lang="en-US" altLang="zh-TW" sz="900" i="1">
                                      <a:latin typeface="Cambria Math"/>
                                    </a:rPr>
                                    <m:t>𝑅</m:t>
                                  </m:r>
                                  <m:r>
                                    <a:rPr lang="en-US" altLang="zh-TW" sz="900" i="1">
                                      <a:latin typeface="Cambria Math"/>
                                    </a:rPr>
                                    <m:t>2</m:t>
                                  </m:r>
                                </m:sub>
                              </m:sSub>
                            </m:den>
                          </m:f>
                          <m:r>
                            <a:rPr lang="en-US" altLang="zh-TW" sz="900" i="1">
                              <a:latin typeface="Cambria Math"/>
                            </a:rPr>
                            <m:t>,</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𝐼</m:t>
                                  </m:r>
                                </m:e>
                                <m:sub>
                                  <m:r>
                                    <a:rPr lang="en-US" altLang="zh-TW" sz="900" i="1">
                                      <a:latin typeface="Cambria Math"/>
                                    </a:rPr>
                                    <m:t>2</m:t>
                                  </m:r>
                                </m:sub>
                              </m:sSub>
                            </m:e>
                          </m:d>
                        </m:e>
                      </m:d>
                      <m:r>
                        <a:rPr lang="en-US" altLang="zh-TW" sz="900" i="1">
                          <a:latin typeface="Cambria Math"/>
                        </a:rPr>
                        <m:t>−</m:t>
                      </m:r>
                      <m:sSub>
                        <m:sSubPr>
                          <m:ctrlPr>
                            <a:rPr lang="zh-TW" altLang="zh-TW" sz="900" i="1">
                              <a:latin typeface="Cambria Math"/>
                            </a:rPr>
                          </m:ctrlPr>
                        </m:sSubPr>
                        <m:e>
                          <m:r>
                            <a:rPr lang="en-US" altLang="zh-TW" sz="900" i="1">
                              <a:latin typeface="Cambria Math"/>
                            </a:rPr>
                            <m:t>𝛽</m:t>
                          </m:r>
                        </m:e>
                        <m:sub>
                          <m:r>
                            <a:rPr lang="en-US" altLang="zh-TW" sz="900" i="1">
                              <a:latin typeface="Cambria Math"/>
                            </a:rPr>
                            <m:t>𝑚𝑆𝑅</m:t>
                          </m:r>
                        </m:sub>
                      </m:sSub>
                      <m:r>
                        <a:rPr lang="en-US" altLang="zh-TW" sz="900" i="1">
                          <a:latin typeface="Cambria Math"/>
                        </a:rPr>
                        <m:t>∙</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𝑆𝑅</m:t>
                              </m:r>
                            </m:sub>
                          </m:sSub>
                        </m:e>
                      </m:d>
                      <m:r>
                        <a:rPr lang="en-US" altLang="zh-TW" sz="900" i="1">
                          <a:latin typeface="Cambria Math"/>
                        </a:rPr>
                        <m:t>−</m:t>
                      </m:r>
                      <m:r>
                        <a:rPr lang="en-US" altLang="zh-TW" sz="900" i="1">
                          <a:latin typeface="Cambria Math"/>
                        </a:rPr>
                        <m:t>𝐾</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𝐵</m:t>
                              </m:r>
                            </m:sub>
                          </m:sSub>
                        </m:e>
                      </m:d>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𝑆𝑅</m:t>
                              </m:r>
                            </m:sub>
                          </m:sSub>
                        </m:e>
                      </m:d>
                    </m:oMath>
                  </m:oMathPara>
                </a14:m>
                <a:endParaRPr lang="zh-TW" altLang="zh-TW" sz="900" dirty="0"/>
              </a:p>
              <a:p>
                <a:pPr/>
                <a14:m>
                  <m:oMathPara xmlns:m="http://schemas.openxmlformats.org/officeDocument/2006/math">
                    <m:oMathParaPr>
                      <m:jc m:val="centerGroup"/>
                    </m:oMathParaPr>
                    <m:oMath xmlns:m="http://schemas.openxmlformats.org/officeDocument/2006/math">
                      <m:f>
                        <m:fPr>
                          <m:ctrlPr>
                            <a:rPr lang="zh-TW" altLang="zh-TW" sz="900" i="1">
                              <a:latin typeface="Cambria Math"/>
                            </a:rPr>
                          </m:ctrlPr>
                        </m:fPr>
                        <m:num>
                          <m:r>
                            <a:rPr lang="en-US" altLang="zh-TW" sz="900" i="1">
                              <a:latin typeface="Cambria Math"/>
                            </a:rPr>
                            <m:t>𝑑</m:t>
                          </m:r>
                          <m:r>
                            <a:rPr lang="en-US" altLang="zh-TW" sz="900" i="1">
                              <a:latin typeface="Cambria Math"/>
                            </a:rPr>
                            <m:t>[</m:t>
                          </m:r>
                          <m:r>
                            <a:rPr lang="en-US" altLang="zh-TW" sz="900" i="1">
                              <a:latin typeface="Cambria Math"/>
                            </a:rPr>
                            <m:t>𝑆𝑅</m:t>
                          </m:r>
                          <m:r>
                            <a:rPr lang="en-US" altLang="zh-TW" sz="900" i="1">
                              <a:latin typeface="Cambria Math"/>
                            </a:rPr>
                            <m:t>]</m:t>
                          </m:r>
                        </m:num>
                        <m:den>
                          <m:r>
                            <a:rPr lang="en-US" altLang="zh-TW" sz="900" i="1">
                              <a:latin typeface="Cambria Math"/>
                            </a:rPr>
                            <m:t>𝑑𝑡</m:t>
                          </m:r>
                        </m:den>
                      </m:f>
                      <m:r>
                        <a:rPr lang="en-US" altLang="zh-TW" sz="900">
                          <a:latin typeface="Cambria Math"/>
                        </a:rPr>
                        <m:t>=</m:t>
                      </m:r>
                      <m:sSub>
                        <m:sSubPr>
                          <m:ctrlPr>
                            <a:rPr lang="zh-TW" altLang="zh-TW" sz="900" i="1">
                              <a:latin typeface="Cambria Math"/>
                            </a:rPr>
                          </m:ctrlPr>
                        </m:sSubPr>
                        <m:e>
                          <m:r>
                            <a:rPr lang="en-US" altLang="zh-TW" sz="900" i="1">
                              <a:latin typeface="Cambria Math"/>
                            </a:rPr>
                            <m:t>𝛼</m:t>
                          </m:r>
                        </m:e>
                        <m:sub>
                          <m:r>
                            <a:rPr lang="en-US" altLang="zh-TW" sz="900" i="1">
                              <a:latin typeface="Cambria Math"/>
                            </a:rPr>
                            <m:t>𝑆𝑅</m:t>
                          </m:r>
                        </m:sub>
                      </m:sSub>
                      <m:r>
                        <a:rPr lang="en-US" altLang="zh-TW" sz="900" i="1">
                          <a:latin typeface="Cambria Math"/>
                        </a:rPr>
                        <m:t>∙</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𝑆𝑅</m:t>
                              </m:r>
                            </m:sub>
                          </m:sSub>
                        </m:e>
                      </m:d>
                      <m:r>
                        <a:rPr lang="en-US" altLang="zh-TW" sz="900" i="1">
                          <a:latin typeface="Cambria Math"/>
                        </a:rPr>
                        <m:t>−</m:t>
                      </m:r>
                      <m:sSub>
                        <m:sSubPr>
                          <m:ctrlPr>
                            <a:rPr lang="zh-TW" altLang="zh-TW" sz="900" i="1">
                              <a:latin typeface="Cambria Math"/>
                            </a:rPr>
                          </m:ctrlPr>
                        </m:sSubPr>
                        <m:e>
                          <m:r>
                            <a:rPr lang="en-US" altLang="zh-TW" sz="900" i="1">
                              <a:latin typeface="Cambria Math"/>
                            </a:rPr>
                            <m:t>𝛽</m:t>
                          </m:r>
                        </m:e>
                        <m:sub>
                          <m:r>
                            <a:rPr lang="en-US" altLang="zh-TW" sz="900" i="1">
                              <a:latin typeface="Cambria Math"/>
                            </a:rPr>
                            <m:t>𝑆𝑅</m:t>
                          </m:r>
                        </m:sub>
                      </m:sSub>
                      <m:r>
                        <a:rPr lang="en-US" altLang="zh-TW" sz="900" i="1">
                          <a:latin typeface="Cambria Math"/>
                        </a:rPr>
                        <m:t>∙</m:t>
                      </m:r>
                      <m:d>
                        <m:dPr>
                          <m:begChr m:val="["/>
                          <m:endChr m:val="]"/>
                          <m:ctrlPr>
                            <a:rPr lang="zh-TW" altLang="zh-TW" sz="900" i="1">
                              <a:latin typeface="Cambria Math"/>
                            </a:rPr>
                          </m:ctrlPr>
                        </m:dPr>
                        <m:e>
                          <m:r>
                            <a:rPr lang="en-US" altLang="zh-TW" sz="900" i="1">
                              <a:latin typeface="Cambria Math"/>
                            </a:rPr>
                            <m:t>𝑆𝑅</m:t>
                          </m:r>
                        </m:e>
                      </m:d>
                    </m:oMath>
                  </m:oMathPara>
                </a14:m>
                <a:endParaRPr lang="zh-TW" altLang="zh-TW" sz="900" dirty="0"/>
              </a:p>
              <a:p>
                <a:pPr/>
                <a14:m>
                  <m:oMathPara xmlns:m="http://schemas.openxmlformats.org/officeDocument/2006/math">
                    <m:oMathParaPr>
                      <m:jc m:val="centerGroup"/>
                    </m:oMathParaPr>
                    <m:oMath xmlns:m="http://schemas.openxmlformats.org/officeDocument/2006/math">
                      <m:f>
                        <m:fPr>
                          <m:ctrlPr>
                            <a:rPr lang="zh-TW" altLang="zh-TW" sz="900" i="1">
                              <a:latin typeface="Cambria Math"/>
                            </a:rPr>
                          </m:ctrlPr>
                        </m:fPr>
                        <m:num>
                          <m:r>
                            <a:rPr lang="en-US" altLang="zh-TW" sz="900" i="1">
                              <a:latin typeface="Cambria Math"/>
                            </a:rPr>
                            <m:t>𝑑</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𝑍</m:t>
                                  </m:r>
                                </m:sub>
                              </m:sSub>
                            </m:e>
                          </m:d>
                        </m:num>
                        <m:den>
                          <m:r>
                            <a:rPr lang="en-US" altLang="zh-TW" sz="900" i="1">
                              <a:latin typeface="Cambria Math"/>
                            </a:rPr>
                            <m:t>𝑑𝑡</m:t>
                          </m:r>
                        </m:den>
                      </m:f>
                      <m:r>
                        <a:rPr lang="en-US" altLang="zh-TW" sz="900">
                          <a:latin typeface="Cambria Math"/>
                        </a:rPr>
                        <m:t>=</m:t>
                      </m:r>
                      <m:sSub>
                        <m:sSubPr>
                          <m:ctrlPr>
                            <a:rPr lang="zh-TW" altLang="zh-TW" sz="900" i="1">
                              <a:latin typeface="Cambria Math"/>
                            </a:rPr>
                          </m:ctrlPr>
                        </m:sSubPr>
                        <m:e>
                          <m:r>
                            <a:rPr lang="en-US" altLang="zh-TW" sz="900" i="1">
                              <a:latin typeface="Cambria Math"/>
                            </a:rPr>
                            <m:t>𝛼</m:t>
                          </m:r>
                        </m:e>
                        <m:sub>
                          <m:r>
                            <a:rPr lang="en-US" altLang="zh-TW" sz="900" i="1">
                              <a:latin typeface="Cambria Math"/>
                            </a:rPr>
                            <m:t>𝑚𝑍</m:t>
                          </m:r>
                        </m:sub>
                      </m:sSub>
                      <m:r>
                        <a:rPr lang="en-US" altLang="zh-TW" sz="900" i="1">
                          <a:latin typeface="Cambria Math"/>
                        </a:rPr>
                        <m:t>∙</m:t>
                      </m:r>
                      <m:sSub>
                        <m:sSubPr>
                          <m:ctrlPr>
                            <a:rPr lang="zh-TW" altLang="zh-TW" sz="900" i="1">
                              <a:latin typeface="Cambria Math"/>
                            </a:rPr>
                          </m:ctrlPr>
                        </m:sSubPr>
                        <m:e>
                          <m:r>
                            <a:rPr lang="en-US" altLang="zh-TW" sz="900" i="1">
                              <a:latin typeface="Cambria Math"/>
                            </a:rPr>
                            <m:t>𝑔</m:t>
                          </m:r>
                        </m:e>
                        <m:sub>
                          <m:r>
                            <a:rPr lang="en-US" altLang="zh-TW" sz="900" i="1">
                              <a:latin typeface="Cambria Math"/>
                            </a:rPr>
                            <m:t>𝐴</m:t>
                          </m:r>
                        </m:sub>
                      </m:sSub>
                      <m:d>
                        <m:dPr>
                          <m:ctrlPr>
                            <a:rPr lang="zh-TW" altLang="zh-TW" sz="900" i="1">
                              <a:latin typeface="Cambria Math"/>
                            </a:rPr>
                          </m:ctrlPr>
                        </m:dPr>
                        <m:e>
                          <m:f>
                            <m:fPr>
                              <m:ctrlPr>
                                <a:rPr lang="zh-TW" altLang="zh-TW" sz="900" i="1">
                                  <a:latin typeface="Cambria Math"/>
                                </a:rPr>
                              </m:ctrlPr>
                            </m:fPr>
                            <m:num>
                              <m:d>
                                <m:dPr>
                                  <m:begChr m:val="["/>
                                  <m:endChr m:val="]"/>
                                  <m:ctrlPr>
                                    <a:rPr lang="zh-TW" altLang="zh-TW" sz="900" i="1">
                                      <a:latin typeface="Cambria Math"/>
                                    </a:rPr>
                                  </m:ctrlPr>
                                </m:dPr>
                                <m:e>
                                  <m:r>
                                    <a:rPr lang="en-US" altLang="zh-TW" sz="900" i="1">
                                      <a:latin typeface="Cambria Math"/>
                                    </a:rPr>
                                    <m:t>𝑆𝑅</m:t>
                                  </m:r>
                                </m:e>
                              </m:d>
                            </m:num>
                            <m:den>
                              <m:sSub>
                                <m:sSubPr>
                                  <m:ctrlPr>
                                    <a:rPr lang="zh-TW" altLang="zh-TW" sz="900" i="1">
                                      <a:latin typeface="Cambria Math"/>
                                    </a:rPr>
                                  </m:ctrlPr>
                                </m:sSubPr>
                                <m:e>
                                  <m:r>
                                    <a:rPr lang="en-US" altLang="zh-TW" sz="900" i="1">
                                      <a:latin typeface="Cambria Math"/>
                                    </a:rPr>
                                    <m:t>𝐾</m:t>
                                  </m:r>
                                </m:e>
                                <m:sub>
                                  <m:r>
                                    <a:rPr lang="en-US" altLang="zh-TW" sz="900" i="1">
                                      <a:latin typeface="Cambria Math"/>
                                    </a:rPr>
                                    <m:t>𝑆𝑅</m:t>
                                  </m:r>
                                </m:sub>
                              </m:sSub>
                            </m:den>
                          </m:f>
                        </m:e>
                      </m:d>
                      <m:r>
                        <a:rPr lang="en-US" altLang="zh-TW" sz="900" i="1">
                          <a:latin typeface="Cambria Math"/>
                        </a:rPr>
                        <m:t>−</m:t>
                      </m:r>
                      <m:sSub>
                        <m:sSubPr>
                          <m:ctrlPr>
                            <a:rPr lang="zh-TW" altLang="zh-TW" sz="900" i="1">
                              <a:latin typeface="Cambria Math"/>
                            </a:rPr>
                          </m:ctrlPr>
                        </m:sSubPr>
                        <m:e>
                          <m:r>
                            <a:rPr lang="en-US" altLang="zh-TW" sz="900" i="1">
                              <a:latin typeface="Cambria Math"/>
                            </a:rPr>
                            <m:t>𝛽</m:t>
                          </m:r>
                        </m:e>
                        <m:sub>
                          <m:r>
                            <a:rPr lang="en-US" altLang="zh-TW" sz="900" i="1">
                              <a:latin typeface="Cambria Math"/>
                            </a:rPr>
                            <m:t>𝑚𝑍</m:t>
                          </m:r>
                        </m:sub>
                      </m:sSub>
                      <m:r>
                        <a:rPr lang="en-US" altLang="zh-TW" sz="900" i="1">
                          <a:latin typeface="Cambria Math"/>
                        </a:rPr>
                        <m:t>∙</m:t>
                      </m:r>
                      <m:d>
                        <m:dPr>
                          <m:begChr m:val="["/>
                          <m:endChr m:val="]"/>
                          <m:ctrlPr>
                            <a:rPr lang="zh-TW" altLang="zh-TW" sz="900" i="1">
                              <a:latin typeface="Cambria Math"/>
                            </a:rPr>
                          </m:ctrlPr>
                        </m:dPr>
                        <m:e>
                          <m:sSub>
                            <m:sSubPr>
                              <m:ctrlPr>
                                <a:rPr lang="zh-TW" altLang="zh-TW" sz="900" i="1">
                                  <a:latin typeface="Cambria Math"/>
                                </a:rPr>
                              </m:ctrlPr>
                            </m:sSubPr>
                            <m:e>
                              <m:r>
                                <a:rPr lang="en-US" altLang="zh-TW" sz="900" i="1">
                                  <a:latin typeface="Cambria Math"/>
                                </a:rPr>
                                <m:t>𝑚</m:t>
                              </m:r>
                            </m:e>
                            <m:sub>
                              <m:r>
                                <a:rPr lang="en-US" altLang="zh-TW" sz="900" i="1">
                                  <a:latin typeface="Cambria Math"/>
                                </a:rPr>
                                <m:t>𝑍</m:t>
                              </m:r>
                            </m:sub>
                          </m:sSub>
                        </m:e>
                      </m:d>
                    </m:oMath>
                  </m:oMathPara>
                </a14:m>
                <a:endParaRPr lang="zh-TW" altLang="zh-TW" sz="900" dirty="0"/>
              </a:p>
              <a:p>
                <a:pPr/>
                <a14:m>
                  <m:oMathPara xmlns:m="http://schemas.openxmlformats.org/officeDocument/2006/math">
                    <m:oMathParaPr>
                      <m:jc m:val="centerGroup"/>
                    </m:oMathParaPr>
                    <m:oMath xmlns:m="http://schemas.openxmlformats.org/officeDocument/2006/math">
                      <m:sSub>
                        <m:sSubPr>
                          <m:ctrlPr>
                            <a:rPr lang="zh-TW" altLang="zh-TW" sz="900" i="1">
                              <a:latin typeface="Cambria Math"/>
                            </a:rPr>
                          </m:ctrlPr>
                        </m:sSubPr>
                        <m:e>
                          <m:r>
                            <a:rPr lang="en-US" altLang="zh-TW" sz="900" i="1">
                              <a:latin typeface="Cambria Math"/>
                            </a:rPr>
                            <m:t>𝑔</m:t>
                          </m:r>
                        </m:e>
                        <m:sub>
                          <m:r>
                            <a:rPr lang="en-US" altLang="zh-TW" sz="900" i="1">
                              <a:latin typeface="Cambria Math"/>
                            </a:rPr>
                            <m:t>𝑅</m:t>
                          </m:r>
                        </m:sub>
                      </m:sSub>
                      <m:d>
                        <m:dPr>
                          <m:ctrlPr>
                            <a:rPr lang="zh-TW" altLang="zh-TW" sz="900" i="1">
                              <a:latin typeface="Cambria Math"/>
                            </a:rPr>
                          </m:ctrlPr>
                        </m:dPr>
                        <m:e>
                          <m:f>
                            <m:fPr>
                              <m:ctrlPr>
                                <a:rPr lang="zh-TW" altLang="zh-TW" sz="900" i="1">
                                  <a:latin typeface="Cambria Math"/>
                                </a:rPr>
                              </m:ctrlPr>
                            </m:fPr>
                            <m:num>
                              <m:d>
                                <m:dPr>
                                  <m:begChr m:val="["/>
                                  <m:endChr m:val="]"/>
                                  <m:ctrlPr>
                                    <a:rPr lang="zh-TW" altLang="zh-TW" sz="900" i="1">
                                      <a:latin typeface="Cambria Math"/>
                                    </a:rPr>
                                  </m:ctrlPr>
                                </m:dPr>
                                <m:e>
                                  <m:r>
                                    <a:rPr lang="en-US" altLang="zh-TW" sz="900" i="1">
                                      <a:latin typeface="Cambria Math"/>
                                    </a:rPr>
                                    <m:t>𝑅</m:t>
                                  </m:r>
                                </m:e>
                              </m:d>
                            </m:num>
                            <m:den>
                              <m:sSub>
                                <m:sSubPr>
                                  <m:ctrlPr>
                                    <a:rPr lang="zh-TW" altLang="zh-TW" sz="900" i="1">
                                      <a:latin typeface="Cambria Math"/>
                                    </a:rPr>
                                  </m:ctrlPr>
                                </m:sSubPr>
                                <m:e>
                                  <m:r>
                                    <a:rPr lang="en-US" altLang="zh-TW" sz="900" i="1">
                                      <a:latin typeface="Cambria Math"/>
                                    </a:rPr>
                                    <m:t>𝐾</m:t>
                                  </m:r>
                                </m:e>
                                <m:sub>
                                  <m:r>
                                    <a:rPr lang="en-US" altLang="zh-TW" sz="900" i="1">
                                      <a:latin typeface="Cambria Math"/>
                                    </a:rPr>
                                    <m:t>𝑅</m:t>
                                  </m:r>
                                </m:sub>
                              </m:sSub>
                            </m:den>
                          </m:f>
                          <m:r>
                            <a:rPr lang="en-US" altLang="zh-TW" sz="900" i="1">
                              <a:latin typeface="Cambria Math"/>
                            </a:rPr>
                            <m:t>,</m:t>
                          </m:r>
                          <m:d>
                            <m:dPr>
                              <m:begChr m:val="["/>
                              <m:endChr m:val="]"/>
                              <m:ctrlPr>
                                <a:rPr lang="zh-TW" altLang="zh-TW" sz="900" i="1">
                                  <a:latin typeface="Cambria Math"/>
                                </a:rPr>
                              </m:ctrlPr>
                            </m:dPr>
                            <m:e>
                              <m:r>
                                <a:rPr lang="en-US" altLang="zh-TW" sz="900" i="1">
                                  <a:latin typeface="Cambria Math"/>
                                </a:rPr>
                                <m:t>𝐼</m:t>
                              </m:r>
                            </m:e>
                          </m:d>
                        </m:e>
                      </m:d>
                      <m:r>
                        <a:rPr lang="en-US" altLang="zh-TW" sz="900" i="1">
                          <a:latin typeface="Cambria Math"/>
                        </a:rPr>
                        <m:t>=</m:t>
                      </m:r>
                      <m:f>
                        <m:fPr>
                          <m:ctrlPr>
                            <a:rPr lang="zh-TW" altLang="zh-TW" sz="900" i="1">
                              <a:latin typeface="Cambria Math"/>
                            </a:rPr>
                          </m:ctrlPr>
                        </m:fPr>
                        <m:num>
                          <m:r>
                            <a:rPr lang="en-US" altLang="zh-TW" sz="900" i="1">
                              <a:latin typeface="Cambria Math"/>
                            </a:rPr>
                            <m:t>1</m:t>
                          </m:r>
                        </m:num>
                        <m:den>
                          <m:r>
                            <a:rPr lang="en-US" altLang="zh-TW" sz="900" i="1">
                              <a:latin typeface="Cambria Math"/>
                            </a:rPr>
                            <m:t>1+</m:t>
                          </m:r>
                          <m:sSup>
                            <m:sSupPr>
                              <m:ctrlPr>
                                <a:rPr lang="zh-TW" altLang="zh-TW" sz="900" i="1">
                                  <a:latin typeface="Cambria Math"/>
                                </a:rPr>
                              </m:ctrlPr>
                            </m:sSupPr>
                            <m:e>
                              <m:d>
                                <m:dPr>
                                  <m:ctrlPr>
                                    <a:rPr lang="zh-TW" altLang="zh-TW" sz="900" i="1">
                                      <a:latin typeface="Cambria Math"/>
                                    </a:rPr>
                                  </m:ctrlPr>
                                </m:dPr>
                                <m:e>
                                  <m:f>
                                    <m:fPr>
                                      <m:ctrlPr>
                                        <a:rPr lang="zh-TW" altLang="zh-TW" sz="900" i="1">
                                          <a:latin typeface="Cambria Math"/>
                                        </a:rPr>
                                      </m:ctrlPr>
                                    </m:fPr>
                                    <m:num>
                                      <m:d>
                                        <m:dPr>
                                          <m:begChr m:val="["/>
                                          <m:endChr m:val="]"/>
                                          <m:ctrlPr>
                                            <a:rPr lang="zh-TW" altLang="zh-TW" sz="900" i="1">
                                              <a:latin typeface="Cambria Math"/>
                                            </a:rPr>
                                          </m:ctrlPr>
                                        </m:dPr>
                                        <m:e>
                                          <m:r>
                                            <a:rPr lang="en-US" altLang="zh-TW" sz="900" i="1">
                                              <a:latin typeface="Cambria Math"/>
                                            </a:rPr>
                                            <m:t>𝑅</m:t>
                                          </m:r>
                                        </m:e>
                                      </m:d>
                                    </m:num>
                                    <m:den>
                                      <m:sSub>
                                        <m:sSubPr>
                                          <m:ctrlPr>
                                            <a:rPr lang="zh-TW" altLang="zh-TW" sz="900" i="1">
                                              <a:latin typeface="Cambria Math"/>
                                            </a:rPr>
                                          </m:ctrlPr>
                                        </m:sSubPr>
                                        <m:e>
                                          <m:r>
                                            <a:rPr lang="en-US" altLang="zh-TW" sz="900" i="1">
                                              <a:latin typeface="Cambria Math"/>
                                            </a:rPr>
                                            <m:t>𝐾</m:t>
                                          </m:r>
                                        </m:e>
                                        <m:sub>
                                          <m:r>
                                            <a:rPr lang="en-US" altLang="zh-TW" sz="900" i="1">
                                              <a:latin typeface="Cambria Math"/>
                                            </a:rPr>
                                            <m:t>𝑅</m:t>
                                          </m:r>
                                        </m:sub>
                                      </m:sSub>
                                    </m:den>
                                  </m:f>
                                  <m:r>
                                    <a:rPr lang="en-US" altLang="zh-TW" sz="900" i="1">
                                      <a:latin typeface="Cambria Math"/>
                                    </a:rPr>
                                    <m:t>∙</m:t>
                                  </m:r>
                                  <m:f>
                                    <m:fPr>
                                      <m:ctrlPr>
                                        <a:rPr lang="zh-TW" altLang="zh-TW" sz="900" i="1">
                                          <a:latin typeface="Cambria Math"/>
                                        </a:rPr>
                                      </m:ctrlPr>
                                    </m:fPr>
                                    <m:num>
                                      <m:r>
                                        <a:rPr lang="en-US" altLang="zh-TW" sz="900" i="1">
                                          <a:latin typeface="Cambria Math"/>
                                        </a:rPr>
                                        <m:t>1</m:t>
                                      </m:r>
                                    </m:num>
                                    <m:den>
                                      <m:r>
                                        <a:rPr lang="en-US" altLang="zh-TW" sz="900" i="1">
                                          <a:latin typeface="Cambria Math"/>
                                        </a:rPr>
                                        <m:t>1+</m:t>
                                      </m:r>
                                      <m:sSup>
                                        <m:sSupPr>
                                          <m:ctrlPr>
                                            <a:rPr lang="zh-TW" altLang="zh-TW" sz="900" i="1">
                                              <a:latin typeface="Cambria Math"/>
                                            </a:rPr>
                                          </m:ctrlPr>
                                        </m:sSupPr>
                                        <m:e>
                                          <m:d>
                                            <m:dPr>
                                              <m:ctrlPr>
                                                <a:rPr lang="zh-TW" altLang="zh-TW" sz="900" i="1">
                                                  <a:latin typeface="Cambria Math"/>
                                                </a:rPr>
                                              </m:ctrlPr>
                                            </m:dPr>
                                            <m:e>
                                              <m:d>
                                                <m:dPr>
                                                  <m:begChr m:val="["/>
                                                  <m:endChr m:val="]"/>
                                                  <m:ctrlPr>
                                                    <a:rPr lang="zh-TW" altLang="zh-TW" sz="900" i="1">
                                                      <a:latin typeface="Cambria Math"/>
                                                    </a:rPr>
                                                  </m:ctrlPr>
                                                </m:dPr>
                                                <m:e>
                                                  <m:r>
                                                    <a:rPr lang="en-US" altLang="zh-TW" sz="900" i="1">
                                                      <a:latin typeface="Cambria Math"/>
                                                    </a:rPr>
                                                    <m:t>𝐼</m:t>
                                                  </m:r>
                                                </m:e>
                                              </m:d>
                                              <m:r>
                                                <a:rPr lang="en-US" altLang="zh-TW" sz="900" i="1">
                                                  <a:latin typeface="Cambria Math"/>
                                                </a:rPr>
                                                <m:t>/</m:t>
                                              </m:r>
                                              <m:sSub>
                                                <m:sSubPr>
                                                  <m:ctrlPr>
                                                    <a:rPr lang="zh-TW" altLang="zh-TW" sz="900" i="1">
                                                      <a:latin typeface="Cambria Math"/>
                                                    </a:rPr>
                                                  </m:ctrlPr>
                                                </m:sSubPr>
                                                <m:e>
                                                  <m:r>
                                                    <a:rPr lang="en-US" altLang="zh-TW" sz="900" i="1">
                                                      <a:latin typeface="Cambria Math"/>
                                                    </a:rPr>
                                                    <m:t>𝐾</m:t>
                                                  </m:r>
                                                </m:e>
                                                <m:sub>
                                                  <m:r>
                                                    <a:rPr lang="en-US" altLang="zh-TW" sz="900" i="1">
                                                      <a:latin typeface="Cambria Math"/>
                                                    </a:rPr>
                                                    <m:t>𝐼</m:t>
                                                  </m:r>
                                                </m:sub>
                                              </m:sSub>
                                            </m:e>
                                          </m:d>
                                        </m:e>
                                        <m:sup>
                                          <m:r>
                                            <a:rPr lang="en-US" altLang="zh-TW" sz="900" i="1">
                                              <a:latin typeface="Cambria Math"/>
                                            </a:rPr>
                                            <m:t>𝑚</m:t>
                                          </m:r>
                                        </m:sup>
                                      </m:sSup>
                                    </m:den>
                                  </m:f>
                                </m:e>
                              </m:d>
                            </m:e>
                            <m:sup>
                              <m:r>
                                <a:rPr lang="en-US" altLang="zh-TW" sz="900" i="1">
                                  <a:latin typeface="Cambria Math"/>
                                </a:rPr>
                                <m:t>𝑛</m:t>
                              </m:r>
                            </m:sup>
                          </m:sSup>
                        </m:den>
                      </m:f>
                      <m:r>
                        <a:rPr lang="en-US" altLang="zh-TW" sz="900" i="1">
                          <a:latin typeface="Cambria Math"/>
                        </a:rPr>
                        <m:t>   ,  </m:t>
                      </m:r>
                      <m:sSub>
                        <m:sSubPr>
                          <m:ctrlPr>
                            <a:rPr lang="zh-TW" altLang="zh-TW" sz="900" i="1">
                              <a:latin typeface="Cambria Math"/>
                            </a:rPr>
                          </m:ctrlPr>
                        </m:sSubPr>
                        <m:e>
                          <m:r>
                            <a:rPr lang="en-US" altLang="zh-TW" sz="900" i="1">
                              <a:latin typeface="Cambria Math"/>
                            </a:rPr>
                            <m:t>𝑔</m:t>
                          </m:r>
                        </m:e>
                        <m:sub>
                          <m:r>
                            <a:rPr lang="en-US" altLang="zh-TW" sz="900" i="1">
                              <a:latin typeface="Cambria Math"/>
                            </a:rPr>
                            <m:t>𝐴</m:t>
                          </m:r>
                        </m:sub>
                      </m:sSub>
                      <m:d>
                        <m:dPr>
                          <m:ctrlPr>
                            <a:rPr lang="zh-TW" altLang="zh-TW" sz="900" i="1">
                              <a:latin typeface="Cambria Math"/>
                            </a:rPr>
                          </m:ctrlPr>
                        </m:dPr>
                        <m:e>
                          <m:f>
                            <m:fPr>
                              <m:ctrlPr>
                                <a:rPr lang="zh-TW" altLang="zh-TW" sz="900" i="1">
                                  <a:latin typeface="Cambria Math"/>
                                </a:rPr>
                              </m:ctrlPr>
                            </m:fPr>
                            <m:num>
                              <m:d>
                                <m:dPr>
                                  <m:begChr m:val="["/>
                                  <m:endChr m:val="]"/>
                                  <m:ctrlPr>
                                    <a:rPr lang="zh-TW" altLang="zh-TW" sz="900" i="1">
                                      <a:latin typeface="Cambria Math"/>
                                    </a:rPr>
                                  </m:ctrlPr>
                                </m:dPr>
                                <m:e>
                                  <m:r>
                                    <a:rPr lang="en-US" altLang="zh-TW" sz="900" i="1">
                                      <a:latin typeface="Cambria Math"/>
                                    </a:rPr>
                                    <m:t>𝑆𝑅</m:t>
                                  </m:r>
                                </m:e>
                              </m:d>
                            </m:num>
                            <m:den>
                              <m:sSub>
                                <m:sSubPr>
                                  <m:ctrlPr>
                                    <a:rPr lang="zh-TW" altLang="zh-TW" sz="900" i="1">
                                      <a:latin typeface="Cambria Math"/>
                                    </a:rPr>
                                  </m:ctrlPr>
                                </m:sSubPr>
                                <m:e>
                                  <m:r>
                                    <a:rPr lang="en-US" altLang="zh-TW" sz="900" i="1">
                                      <a:latin typeface="Cambria Math"/>
                                    </a:rPr>
                                    <m:t>𝐾</m:t>
                                  </m:r>
                                </m:e>
                                <m:sub>
                                  <m:r>
                                    <a:rPr lang="en-US" altLang="zh-TW" sz="900" i="1">
                                      <a:latin typeface="Cambria Math"/>
                                    </a:rPr>
                                    <m:t>𝑆𝑅</m:t>
                                  </m:r>
                                </m:sub>
                              </m:sSub>
                            </m:den>
                          </m:f>
                        </m:e>
                      </m:d>
                      <m:r>
                        <a:rPr lang="en-US" altLang="zh-TW" sz="900">
                          <a:latin typeface="Cambria Math"/>
                        </a:rPr>
                        <m:t>=</m:t>
                      </m:r>
                      <m:f>
                        <m:fPr>
                          <m:ctrlPr>
                            <a:rPr lang="zh-TW" altLang="zh-TW" sz="900" i="1">
                              <a:latin typeface="Cambria Math"/>
                            </a:rPr>
                          </m:ctrlPr>
                        </m:fPr>
                        <m:num>
                          <m:r>
                            <a:rPr lang="en-US" altLang="zh-TW" sz="900">
                              <a:latin typeface="Cambria Math"/>
                            </a:rPr>
                            <m:t>1+</m:t>
                          </m:r>
                          <m:r>
                            <m:rPr>
                              <m:sty m:val="p"/>
                            </m:rPr>
                            <a:rPr lang="en-US" altLang="zh-TW" sz="900">
                              <a:latin typeface="Cambria Math"/>
                            </a:rPr>
                            <m:t>ω</m:t>
                          </m:r>
                          <m:f>
                            <m:fPr>
                              <m:ctrlPr>
                                <a:rPr lang="zh-TW" altLang="zh-TW" sz="900" i="1">
                                  <a:latin typeface="Cambria Math"/>
                                </a:rPr>
                              </m:ctrlPr>
                            </m:fPr>
                            <m:num>
                              <m:d>
                                <m:dPr>
                                  <m:begChr m:val="["/>
                                  <m:endChr m:val="]"/>
                                  <m:ctrlPr>
                                    <a:rPr lang="zh-TW" altLang="zh-TW" sz="900" i="1">
                                      <a:latin typeface="Cambria Math"/>
                                    </a:rPr>
                                  </m:ctrlPr>
                                </m:dPr>
                                <m:e>
                                  <m:r>
                                    <a:rPr lang="en-US" altLang="zh-TW" sz="900" i="1">
                                      <a:latin typeface="Cambria Math"/>
                                    </a:rPr>
                                    <m:t>𝑆𝑅</m:t>
                                  </m:r>
                                </m:e>
                              </m:d>
                            </m:num>
                            <m:den>
                              <m:sSub>
                                <m:sSubPr>
                                  <m:ctrlPr>
                                    <a:rPr lang="zh-TW" altLang="zh-TW" sz="900" i="1">
                                      <a:latin typeface="Cambria Math"/>
                                    </a:rPr>
                                  </m:ctrlPr>
                                </m:sSubPr>
                                <m:e>
                                  <m:r>
                                    <a:rPr lang="en-US" altLang="zh-TW" sz="900" i="1">
                                      <a:latin typeface="Cambria Math"/>
                                    </a:rPr>
                                    <m:t>𝐾</m:t>
                                  </m:r>
                                </m:e>
                                <m:sub>
                                  <m:r>
                                    <a:rPr lang="en-US" altLang="zh-TW" sz="900" i="1">
                                      <a:latin typeface="Cambria Math"/>
                                    </a:rPr>
                                    <m:t>𝑆𝑅</m:t>
                                  </m:r>
                                </m:sub>
                              </m:sSub>
                            </m:den>
                          </m:f>
                        </m:num>
                        <m:den>
                          <m:r>
                            <a:rPr lang="en-US" altLang="zh-TW" sz="900">
                              <a:latin typeface="Cambria Math"/>
                            </a:rPr>
                            <m:t>1+</m:t>
                          </m:r>
                          <m:f>
                            <m:fPr>
                              <m:ctrlPr>
                                <a:rPr lang="zh-TW" altLang="zh-TW" sz="900" i="1">
                                  <a:latin typeface="Cambria Math"/>
                                </a:rPr>
                              </m:ctrlPr>
                            </m:fPr>
                            <m:num>
                              <m:d>
                                <m:dPr>
                                  <m:begChr m:val="["/>
                                  <m:endChr m:val="]"/>
                                  <m:ctrlPr>
                                    <a:rPr lang="zh-TW" altLang="zh-TW" sz="900" i="1">
                                      <a:latin typeface="Cambria Math"/>
                                    </a:rPr>
                                  </m:ctrlPr>
                                </m:dPr>
                                <m:e>
                                  <m:r>
                                    <a:rPr lang="en-US" altLang="zh-TW" sz="900" i="1">
                                      <a:latin typeface="Cambria Math"/>
                                    </a:rPr>
                                    <m:t>𝑆𝑅</m:t>
                                  </m:r>
                                </m:e>
                              </m:d>
                            </m:num>
                            <m:den>
                              <m:sSub>
                                <m:sSubPr>
                                  <m:ctrlPr>
                                    <a:rPr lang="zh-TW" altLang="zh-TW" sz="900" i="1">
                                      <a:latin typeface="Cambria Math"/>
                                    </a:rPr>
                                  </m:ctrlPr>
                                </m:sSubPr>
                                <m:e>
                                  <m:r>
                                    <a:rPr lang="en-US" altLang="zh-TW" sz="900" i="1">
                                      <a:latin typeface="Cambria Math"/>
                                    </a:rPr>
                                    <m:t>𝐾</m:t>
                                  </m:r>
                                </m:e>
                                <m:sub>
                                  <m:r>
                                    <a:rPr lang="en-US" altLang="zh-TW" sz="900" i="1">
                                      <a:latin typeface="Cambria Math"/>
                                    </a:rPr>
                                    <m:t>𝑆𝑅</m:t>
                                  </m:r>
                                </m:sub>
                              </m:sSub>
                            </m:den>
                          </m:f>
                        </m:den>
                      </m:f>
                    </m:oMath>
                  </m:oMathPara>
                </a14:m>
                <a:endParaRPr lang="zh-TW" altLang="zh-TW" sz="900" dirty="0"/>
              </a:p>
            </p:txBody>
          </p:sp>
        </mc:Choice>
        <mc:Fallback xmlns="">
          <p:sp>
            <p:nvSpPr>
              <p:cNvPr id="9" name="矩形 8"/>
              <p:cNvSpPr>
                <a:spLocks noRot="1" noChangeAspect="1" noMove="1" noResize="1" noEditPoints="1" noAdjustHandles="1" noChangeArrowheads="1" noChangeShapeType="1" noTextEdit="1"/>
              </p:cNvSpPr>
              <p:nvPr/>
            </p:nvSpPr>
            <p:spPr>
              <a:xfrm>
                <a:off x="4421177" y="4149080"/>
                <a:ext cx="4046062" cy="1838196"/>
              </a:xfrm>
              <a:prstGeom prst="rect">
                <a:avLst/>
              </a:prstGeom>
              <a:blipFill rotWithShape="1">
                <a:blip r:embed="rId4"/>
                <a:stretch>
                  <a:fillRect/>
                </a:stretch>
              </a:blipFill>
            </p:spPr>
            <p:txBody>
              <a:bodyPr/>
              <a:lstStyle/>
              <a:p>
                <a:r>
                  <a:rPr lang="zh-TW" altLang="en-US">
                    <a:noFill/>
                  </a:rPr>
                  <a:t> </a:t>
                </a:r>
              </a:p>
            </p:txBody>
          </p:sp>
        </mc:Fallback>
      </mc:AlternateContent>
      <p:sp>
        <p:nvSpPr>
          <p:cNvPr id="10" name="矩形 9"/>
          <p:cNvSpPr/>
          <p:nvPr/>
        </p:nvSpPr>
        <p:spPr>
          <a:xfrm>
            <a:off x="4355976" y="6165304"/>
            <a:ext cx="4488661" cy="461665"/>
          </a:xfrm>
          <a:prstGeom prst="rect">
            <a:avLst/>
          </a:prstGeom>
        </p:spPr>
        <p:txBody>
          <a:bodyPr wrap="square">
            <a:spAutoFit/>
          </a:bodyPr>
          <a:lstStyle/>
          <a:p>
            <a:pPr eaLnBrk="1"/>
            <a:r>
              <a:rPr lang="el-GR" altLang="zh-TW" sz="800" dirty="0" smtClean="0">
                <a:solidFill>
                  <a:srgbClr val="0000FF"/>
                </a:solidFill>
              </a:rPr>
              <a:t>α</a:t>
            </a:r>
            <a:r>
              <a:rPr lang="en-US" altLang="zh-TW" sz="800" baseline="-25000" dirty="0" smtClean="0">
                <a:solidFill>
                  <a:srgbClr val="0000FF"/>
                </a:solidFill>
              </a:rPr>
              <a:t>m</a:t>
            </a:r>
            <a:r>
              <a:rPr lang="en-US" altLang="zh-TW" sz="800" dirty="0" smtClean="0">
                <a:solidFill>
                  <a:srgbClr val="0000FF"/>
                </a:solidFill>
              </a:rPr>
              <a:t> : transcription rate </a:t>
            </a:r>
            <a:r>
              <a:rPr lang="zh-TW" altLang="en-US" sz="800" dirty="0" smtClean="0">
                <a:solidFill>
                  <a:srgbClr val="0000FF"/>
                </a:solidFill>
              </a:rPr>
              <a:t>，</a:t>
            </a:r>
            <a:r>
              <a:rPr lang="el-GR" altLang="zh-TW" sz="800" dirty="0" smtClean="0">
                <a:solidFill>
                  <a:srgbClr val="0000FF"/>
                </a:solidFill>
              </a:rPr>
              <a:t>β</a:t>
            </a:r>
            <a:r>
              <a:rPr lang="zh-TW" altLang="en-US" sz="800" dirty="0" smtClean="0">
                <a:solidFill>
                  <a:srgbClr val="0000FF"/>
                </a:solidFill>
              </a:rPr>
              <a:t> </a:t>
            </a:r>
            <a:r>
              <a:rPr lang="en-US" altLang="zh-TW" sz="800" dirty="0" smtClean="0">
                <a:solidFill>
                  <a:srgbClr val="0000FF"/>
                </a:solidFill>
              </a:rPr>
              <a:t>:</a:t>
            </a:r>
            <a:r>
              <a:rPr lang="zh-TW" altLang="en-US" sz="800" dirty="0" smtClean="0">
                <a:solidFill>
                  <a:srgbClr val="0000FF"/>
                </a:solidFill>
              </a:rPr>
              <a:t> </a:t>
            </a:r>
            <a:r>
              <a:rPr lang="en-US" altLang="zh-TW" sz="800" dirty="0" smtClean="0">
                <a:solidFill>
                  <a:srgbClr val="0000FF"/>
                </a:solidFill>
              </a:rPr>
              <a:t>degradation rate</a:t>
            </a:r>
            <a:r>
              <a:rPr lang="zh-TW" altLang="en-US" sz="800" dirty="0" smtClean="0">
                <a:solidFill>
                  <a:srgbClr val="0000FF"/>
                </a:solidFill>
              </a:rPr>
              <a:t>，</a:t>
            </a:r>
            <a:r>
              <a:rPr lang="en-US" altLang="zh-TW" sz="800" dirty="0" smtClean="0">
                <a:solidFill>
                  <a:srgbClr val="0000FF"/>
                </a:solidFill>
              </a:rPr>
              <a:t>[m] :</a:t>
            </a:r>
            <a:r>
              <a:rPr lang="zh-TW" altLang="en-US" sz="800" dirty="0" smtClean="0">
                <a:solidFill>
                  <a:srgbClr val="0000FF"/>
                </a:solidFill>
              </a:rPr>
              <a:t> </a:t>
            </a:r>
            <a:r>
              <a:rPr lang="en-US" altLang="zh-TW" sz="800" dirty="0" smtClean="0">
                <a:solidFill>
                  <a:srgbClr val="0000FF"/>
                </a:solidFill>
              </a:rPr>
              <a:t>mRNA</a:t>
            </a:r>
            <a:r>
              <a:rPr lang="zh-TW" altLang="en-US" sz="800" dirty="0" smtClean="0">
                <a:solidFill>
                  <a:srgbClr val="0000FF"/>
                </a:solidFill>
              </a:rPr>
              <a:t>，</a:t>
            </a:r>
            <a:r>
              <a:rPr lang="en-US" altLang="zh-TW" sz="800" dirty="0" smtClean="0">
                <a:solidFill>
                  <a:srgbClr val="0000FF"/>
                </a:solidFill>
              </a:rPr>
              <a:t>K: binding rate</a:t>
            </a:r>
            <a:r>
              <a:rPr lang="zh-TW" altLang="en-US" sz="800" dirty="0" smtClean="0">
                <a:solidFill>
                  <a:srgbClr val="0000FF"/>
                </a:solidFill>
              </a:rPr>
              <a:t>，</a:t>
            </a:r>
            <a:r>
              <a:rPr lang="el-GR" altLang="zh-TW" sz="800" dirty="0">
                <a:solidFill>
                  <a:srgbClr val="0000FF"/>
                </a:solidFill>
              </a:rPr>
              <a:t> </a:t>
            </a:r>
            <a:r>
              <a:rPr lang="en-US" altLang="zh-TW" sz="800" dirty="0">
                <a:solidFill>
                  <a:srgbClr val="0000FF"/>
                </a:solidFill>
              </a:rPr>
              <a:t>[R] : repressor</a:t>
            </a:r>
            <a:r>
              <a:rPr lang="zh-TW" altLang="en-US" sz="800" dirty="0">
                <a:solidFill>
                  <a:srgbClr val="0000FF"/>
                </a:solidFill>
              </a:rPr>
              <a:t>，</a:t>
            </a:r>
            <a:endParaRPr lang="en-US" altLang="zh-TW" sz="800" dirty="0" smtClean="0">
              <a:solidFill>
                <a:srgbClr val="0000FF"/>
              </a:solidFill>
            </a:endParaRPr>
          </a:p>
          <a:p>
            <a:pPr eaLnBrk="1"/>
            <a:r>
              <a:rPr lang="el-GR" altLang="zh-TW" sz="800" dirty="0" smtClean="0">
                <a:solidFill>
                  <a:srgbClr val="0000FF"/>
                </a:solidFill>
              </a:rPr>
              <a:t>α</a:t>
            </a:r>
            <a:r>
              <a:rPr lang="en-US" altLang="zh-TW" sz="800" baseline="-25000" dirty="0" smtClean="0">
                <a:solidFill>
                  <a:srgbClr val="0000FF"/>
                </a:solidFill>
              </a:rPr>
              <a:t>SR</a:t>
            </a:r>
            <a:r>
              <a:rPr lang="en-US" altLang="zh-TW" sz="800" dirty="0" smtClean="0">
                <a:solidFill>
                  <a:srgbClr val="0000FF"/>
                </a:solidFill>
              </a:rPr>
              <a:t> </a:t>
            </a:r>
            <a:r>
              <a:rPr lang="en-US" altLang="zh-TW" sz="800" dirty="0">
                <a:solidFill>
                  <a:srgbClr val="0000FF"/>
                </a:solidFill>
              </a:rPr>
              <a:t>: </a:t>
            </a:r>
            <a:r>
              <a:rPr lang="en-US" altLang="zh-TW" sz="800" dirty="0" smtClean="0">
                <a:solidFill>
                  <a:srgbClr val="0000FF"/>
                </a:solidFill>
              </a:rPr>
              <a:t>translation rate </a:t>
            </a:r>
            <a:r>
              <a:rPr lang="zh-TW" altLang="en-US" sz="800" dirty="0">
                <a:solidFill>
                  <a:srgbClr val="0000FF"/>
                </a:solidFill>
              </a:rPr>
              <a:t>， </a:t>
            </a:r>
            <a:r>
              <a:rPr lang="en-US" altLang="zh-TW" sz="800" dirty="0" err="1" smtClean="0">
                <a:solidFill>
                  <a:srgbClr val="0000FF"/>
                </a:solidFill>
              </a:rPr>
              <a:t>g</a:t>
            </a:r>
            <a:r>
              <a:rPr lang="en-US" altLang="zh-TW" sz="800" baseline="-25000" dirty="0" err="1" smtClean="0">
                <a:solidFill>
                  <a:srgbClr val="0000FF"/>
                </a:solidFill>
              </a:rPr>
              <a:t>R</a:t>
            </a:r>
            <a:r>
              <a:rPr lang="en-US" altLang="zh-TW" sz="800" dirty="0" smtClean="0">
                <a:solidFill>
                  <a:srgbClr val="0000FF"/>
                </a:solidFill>
              </a:rPr>
              <a:t> : regulation function</a:t>
            </a:r>
            <a:r>
              <a:rPr lang="zh-TW" altLang="en-US" sz="800" dirty="0" smtClean="0">
                <a:solidFill>
                  <a:srgbClr val="0000FF"/>
                </a:solidFill>
              </a:rPr>
              <a:t>，</a:t>
            </a:r>
            <a:r>
              <a:rPr lang="en-US" altLang="zh-TW" sz="800" dirty="0">
                <a:solidFill>
                  <a:srgbClr val="0000FF"/>
                </a:solidFill>
              </a:rPr>
              <a:t> </a:t>
            </a:r>
            <a:r>
              <a:rPr lang="en-US" altLang="zh-TW" sz="800" dirty="0" err="1" smtClean="0">
                <a:solidFill>
                  <a:srgbClr val="0000FF"/>
                </a:solidFill>
              </a:rPr>
              <a:t>g</a:t>
            </a:r>
            <a:r>
              <a:rPr lang="en-US" altLang="zh-TW" sz="800" baseline="-25000" dirty="0" err="1" smtClean="0">
                <a:solidFill>
                  <a:srgbClr val="0000FF"/>
                </a:solidFill>
              </a:rPr>
              <a:t>A</a:t>
            </a:r>
            <a:r>
              <a:rPr lang="en-US" altLang="zh-TW" sz="800" dirty="0" smtClean="0">
                <a:solidFill>
                  <a:srgbClr val="0000FF"/>
                </a:solidFill>
              </a:rPr>
              <a:t> </a:t>
            </a:r>
            <a:r>
              <a:rPr lang="en-US" altLang="zh-TW" sz="800" dirty="0">
                <a:solidFill>
                  <a:srgbClr val="0000FF"/>
                </a:solidFill>
              </a:rPr>
              <a:t>: </a:t>
            </a:r>
            <a:r>
              <a:rPr lang="en-US" altLang="zh-TW" sz="800" dirty="0" smtClean="0">
                <a:solidFill>
                  <a:srgbClr val="0000FF"/>
                </a:solidFill>
              </a:rPr>
              <a:t>activation </a:t>
            </a:r>
            <a:r>
              <a:rPr lang="en-US" altLang="zh-TW" sz="800" dirty="0">
                <a:solidFill>
                  <a:srgbClr val="0000FF"/>
                </a:solidFill>
              </a:rPr>
              <a:t>function</a:t>
            </a:r>
            <a:r>
              <a:rPr lang="zh-TW" altLang="en-US" sz="800" dirty="0" smtClean="0">
                <a:solidFill>
                  <a:srgbClr val="0000FF"/>
                </a:solidFill>
              </a:rPr>
              <a:t>，</a:t>
            </a:r>
            <a:r>
              <a:rPr lang="en-US" altLang="zh-TW" sz="800" dirty="0" smtClean="0">
                <a:solidFill>
                  <a:srgbClr val="0000FF"/>
                </a:solidFill>
              </a:rPr>
              <a:t> [I]</a:t>
            </a:r>
            <a:r>
              <a:rPr lang="zh-TW" altLang="en-US" sz="800" dirty="0" smtClean="0">
                <a:solidFill>
                  <a:srgbClr val="0000FF"/>
                </a:solidFill>
              </a:rPr>
              <a:t> </a:t>
            </a:r>
            <a:r>
              <a:rPr lang="en-US" altLang="zh-TW" sz="800" dirty="0" smtClean="0">
                <a:solidFill>
                  <a:srgbClr val="0000FF"/>
                </a:solidFill>
              </a:rPr>
              <a:t>:</a:t>
            </a:r>
            <a:r>
              <a:rPr lang="zh-TW" altLang="en-US" sz="800" dirty="0" smtClean="0">
                <a:solidFill>
                  <a:srgbClr val="0000FF"/>
                </a:solidFill>
              </a:rPr>
              <a:t> </a:t>
            </a:r>
            <a:r>
              <a:rPr lang="en-US" altLang="zh-TW" sz="800" dirty="0" smtClean="0">
                <a:solidFill>
                  <a:srgbClr val="0000FF"/>
                </a:solidFill>
              </a:rPr>
              <a:t>Inducer</a:t>
            </a:r>
            <a:r>
              <a:rPr lang="zh-TW" altLang="en-US" sz="800" dirty="0" smtClean="0">
                <a:solidFill>
                  <a:srgbClr val="0000FF"/>
                </a:solidFill>
              </a:rPr>
              <a:t>，</a:t>
            </a:r>
            <a:r>
              <a:rPr lang="en-US" altLang="zh-TW" sz="800" dirty="0" smtClean="0">
                <a:solidFill>
                  <a:srgbClr val="0000FF"/>
                </a:solidFill>
              </a:rPr>
              <a:t>[SR] : target protein</a:t>
            </a:r>
            <a:r>
              <a:rPr lang="zh-TW" altLang="en-US" sz="800" dirty="0" smtClean="0">
                <a:solidFill>
                  <a:srgbClr val="0000FF"/>
                </a:solidFill>
              </a:rPr>
              <a:t>，</a:t>
            </a:r>
            <a:r>
              <a:rPr lang="en-US" altLang="zh-TW" sz="800" dirty="0">
                <a:solidFill>
                  <a:srgbClr val="0000FF"/>
                </a:solidFill>
              </a:rPr>
              <a:t>K</a:t>
            </a:r>
            <a:r>
              <a:rPr lang="en-US" altLang="zh-TW" sz="800" baseline="-25000" dirty="0">
                <a:solidFill>
                  <a:srgbClr val="0000FF"/>
                </a:solidFill>
              </a:rPr>
              <a:t>R</a:t>
            </a:r>
            <a:r>
              <a:rPr lang="en-US" altLang="zh-TW" sz="800" dirty="0">
                <a:solidFill>
                  <a:srgbClr val="0000FF"/>
                </a:solidFill>
              </a:rPr>
              <a:t> : </a:t>
            </a:r>
            <a:r>
              <a:rPr lang="en-US" altLang="zh-TW" sz="800" dirty="0" smtClean="0">
                <a:solidFill>
                  <a:srgbClr val="0000FF"/>
                </a:solidFill>
              </a:rPr>
              <a:t>[R] dissociation </a:t>
            </a:r>
            <a:r>
              <a:rPr lang="en-US" altLang="zh-TW" sz="800" dirty="0" err="1" smtClean="0">
                <a:solidFill>
                  <a:srgbClr val="0000FF"/>
                </a:solidFill>
              </a:rPr>
              <a:t>const</a:t>
            </a:r>
            <a:r>
              <a:rPr lang="zh-TW" altLang="en-US" sz="800" dirty="0" smtClean="0">
                <a:solidFill>
                  <a:srgbClr val="0000FF"/>
                </a:solidFill>
              </a:rPr>
              <a:t>，</a:t>
            </a:r>
            <a:r>
              <a:rPr lang="el-GR" altLang="zh-TW" sz="800" dirty="0" smtClean="0">
                <a:solidFill>
                  <a:srgbClr val="0000FF"/>
                </a:solidFill>
              </a:rPr>
              <a:t>ω</a:t>
            </a:r>
            <a:r>
              <a:rPr lang="en-US" altLang="zh-TW" sz="800" dirty="0" smtClean="0">
                <a:solidFill>
                  <a:srgbClr val="0000FF"/>
                </a:solidFill>
              </a:rPr>
              <a:t> : fold const.</a:t>
            </a:r>
            <a:r>
              <a:rPr lang="zh-TW" altLang="en-US" sz="800" dirty="0" smtClean="0">
                <a:solidFill>
                  <a:srgbClr val="0000FF"/>
                </a:solidFill>
              </a:rPr>
              <a:t>，</a:t>
            </a:r>
            <a:r>
              <a:rPr lang="en-US" altLang="zh-TW" sz="800" dirty="0" smtClean="0">
                <a:solidFill>
                  <a:srgbClr val="0000FF"/>
                </a:solidFill>
              </a:rPr>
              <a:t>m or n: Hill const.</a:t>
            </a:r>
            <a:endParaRPr lang="zh-TW" altLang="en-US" sz="800" baseline="-25000" dirty="0">
              <a:solidFill>
                <a:srgbClr val="0000FF"/>
              </a:solidFill>
            </a:endParaRPr>
          </a:p>
        </p:txBody>
      </p:sp>
      <p:sp>
        <p:nvSpPr>
          <p:cNvPr id="11" name="矩形 10"/>
          <p:cNvSpPr/>
          <p:nvPr/>
        </p:nvSpPr>
        <p:spPr>
          <a:xfrm>
            <a:off x="616438" y="3212976"/>
            <a:ext cx="2075805" cy="461665"/>
          </a:xfrm>
          <a:prstGeom prst="rect">
            <a:avLst/>
          </a:prstGeom>
        </p:spPr>
        <p:txBody>
          <a:bodyPr wrap="square">
            <a:spAutoFit/>
          </a:bodyPr>
          <a:lstStyle>
            <a:defPPr>
              <a:defRPr lang="zh-TW"/>
            </a:defPPr>
            <a:lvl1pPr marL="0" algn="l" defTabSz="2160270" rtl="0" eaLnBrk="1" latinLnBrk="0" hangingPunct="1">
              <a:defRPr sz="4300" kern="1200">
                <a:solidFill>
                  <a:schemeClr val="tx1"/>
                </a:solidFill>
                <a:latin typeface="+mn-lt"/>
                <a:ea typeface="+mn-ea"/>
                <a:cs typeface="+mn-cs"/>
              </a:defRPr>
            </a:lvl1pPr>
            <a:lvl2pPr marL="1080135" algn="l" defTabSz="2160270" rtl="0" eaLnBrk="1" latinLnBrk="0" hangingPunct="1">
              <a:defRPr sz="4300" kern="1200">
                <a:solidFill>
                  <a:schemeClr val="tx1"/>
                </a:solidFill>
                <a:latin typeface="+mn-lt"/>
                <a:ea typeface="+mn-ea"/>
                <a:cs typeface="+mn-cs"/>
              </a:defRPr>
            </a:lvl2pPr>
            <a:lvl3pPr marL="2160270" algn="l" defTabSz="2160270" rtl="0" eaLnBrk="1" latinLnBrk="0" hangingPunct="1">
              <a:defRPr sz="4300" kern="1200">
                <a:solidFill>
                  <a:schemeClr val="tx1"/>
                </a:solidFill>
                <a:latin typeface="+mn-lt"/>
                <a:ea typeface="+mn-ea"/>
                <a:cs typeface="+mn-cs"/>
              </a:defRPr>
            </a:lvl3pPr>
            <a:lvl4pPr marL="3240405" algn="l" defTabSz="2160270" rtl="0" eaLnBrk="1" latinLnBrk="0" hangingPunct="1">
              <a:defRPr sz="4300" kern="1200">
                <a:solidFill>
                  <a:schemeClr val="tx1"/>
                </a:solidFill>
                <a:latin typeface="+mn-lt"/>
                <a:ea typeface="+mn-ea"/>
                <a:cs typeface="+mn-cs"/>
              </a:defRPr>
            </a:lvl4pPr>
            <a:lvl5pPr marL="4320540" algn="l" defTabSz="2160270" rtl="0" eaLnBrk="1" latinLnBrk="0" hangingPunct="1">
              <a:defRPr sz="4300" kern="1200">
                <a:solidFill>
                  <a:schemeClr val="tx1"/>
                </a:solidFill>
                <a:latin typeface="+mn-lt"/>
                <a:ea typeface="+mn-ea"/>
                <a:cs typeface="+mn-cs"/>
              </a:defRPr>
            </a:lvl5pPr>
            <a:lvl6pPr marL="5400675" algn="l" defTabSz="2160270" rtl="0" eaLnBrk="1" latinLnBrk="0" hangingPunct="1">
              <a:defRPr sz="4300" kern="1200">
                <a:solidFill>
                  <a:schemeClr val="tx1"/>
                </a:solidFill>
                <a:latin typeface="+mn-lt"/>
                <a:ea typeface="+mn-ea"/>
                <a:cs typeface="+mn-cs"/>
              </a:defRPr>
            </a:lvl6pPr>
            <a:lvl7pPr marL="6480810" algn="l" defTabSz="2160270" rtl="0" eaLnBrk="1" latinLnBrk="0" hangingPunct="1">
              <a:defRPr sz="4300" kern="1200">
                <a:solidFill>
                  <a:schemeClr val="tx1"/>
                </a:solidFill>
                <a:latin typeface="+mn-lt"/>
                <a:ea typeface="+mn-ea"/>
                <a:cs typeface="+mn-cs"/>
              </a:defRPr>
            </a:lvl7pPr>
            <a:lvl8pPr marL="7560945" algn="l" defTabSz="2160270" rtl="0" eaLnBrk="1" latinLnBrk="0" hangingPunct="1">
              <a:defRPr sz="4300" kern="1200">
                <a:solidFill>
                  <a:schemeClr val="tx1"/>
                </a:solidFill>
                <a:latin typeface="+mn-lt"/>
                <a:ea typeface="+mn-ea"/>
                <a:cs typeface="+mn-cs"/>
              </a:defRPr>
            </a:lvl8pPr>
            <a:lvl9pPr marL="8641080" algn="l" defTabSz="2160270" rtl="0" eaLnBrk="1" latinLnBrk="0" hangingPunct="1">
              <a:defRPr sz="4300" kern="1200">
                <a:solidFill>
                  <a:schemeClr val="tx1"/>
                </a:solidFill>
                <a:latin typeface="+mn-lt"/>
                <a:ea typeface="+mn-ea"/>
                <a:cs typeface="+mn-cs"/>
              </a:defRPr>
            </a:lvl9pPr>
          </a:lstStyle>
          <a:p>
            <a:pPr eaLnBrk="1"/>
            <a:r>
              <a:rPr lang="en-US" altLang="zh-TW" sz="800" dirty="0">
                <a:solidFill>
                  <a:srgbClr val="0000FF"/>
                </a:solidFill>
              </a:rPr>
              <a:t>TetR protein represses the Ptet promoter</a:t>
            </a:r>
          </a:p>
          <a:p>
            <a:pPr eaLnBrk="1"/>
            <a:r>
              <a:rPr lang="en-US" altLang="zh-TW" sz="800" dirty="0">
                <a:solidFill>
                  <a:srgbClr val="0000FF"/>
                </a:solidFill>
              </a:rPr>
              <a:t>negatively regulated by </a:t>
            </a:r>
            <a:r>
              <a:rPr lang="en-US" altLang="zh-TW" sz="800" dirty="0" err="1">
                <a:solidFill>
                  <a:srgbClr val="0000FF"/>
                </a:solidFill>
              </a:rPr>
              <a:t>Tc</a:t>
            </a:r>
            <a:r>
              <a:rPr lang="en-US" altLang="zh-TW" sz="800" dirty="0">
                <a:solidFill>
                  <a:srgbClr val="0000FF"/>
                </a:solidFill>
              </a:rPr>
              <a:t> and </a:t>
            </a:r>
            <a:r>
              <a:rPr lang="en-US" altLang="zh-TW" sz="800" dirty="0" err="1" smtClean="0">
                <a:solidFill>
                  <a:srgbClr val="0000FF"/>
                </a:solidFill>
              </a:rPr>
              <a:t>aTc</a:t>
            </a:r>
            <a:r>
              <a:rPr lang="en-US" altLang="zh-TW" sz="800" dirty="0" smtClean="0">
                <a:solidFill>
                  <a:srgbClr val="0000FF"/>
                </a:solidFill>
              </a:rPr>
              <a:t>; </a:t>
            </a:r>
            <a:r>
              <a:rPr lang="en-US" altLang="zh-TW" sz="800" dirty="0" err="1" smtClean="0">
                <a:solidFill>
                  <a:srgbClr val="0000FF"/>
                </a:solidFill>
              </a:rPr>
              <a:t>LacI</a:t>
            </a:r>
            <a:r>
              <a:rPr lang="en-US" altLang="zh-TW" sz="800" dirty="0" smtClean="0">
                <a:solidFill>
                  <a:srgbClr val="0000FF"/>
                </a:solidFill>
              </a:rPr>
              <a:t>  represses </a:t>
            </a:r>
            <a:r>
              <a:rPr lang="en-US" altLang="zh-TW" sz="800" dirty="0" err="1" smtClean="0">
                <a:solidFill>
                  <a:srgbClr val="0000FF"/>
                </a:solidFill>
              </a:rPr>
              <a:t>Plac</a:t>
            </a:r>
            <a:r>
              <a:rPr lang="en-US" altLang="zh-TW" sz="800" dirty="0" smtClean="0">
                <a:solidFill>
                  <a:srgbClr val="0000FF"/>
                </a:solidFill>
              </a:rPr>
              <a:t> promoter and inducer as  IPTG</a:t>
            </a:r>
            <a:endParaRPr lang="zh-TW" altLang="en-US" dirty="0">
              <a:solidFill>
                <a:srgbClr val="0000FF"/>
              </a:solidFill>
            </a:endParaRPr>
          </a:p>
        </p:txBody>
      </p:sp>
      <p:sp>
        <p:nvSpPr>
          <p:cNvPr id="12" name="矩形 11"/>
          <p:cNvSpPr/>
          <p:nvPr/>
        </p:nvSpPr>
        <p:spPr>
          <a:xfrm>
            <a:off x="4508761" y="3293893"/>
            <a:ext cx="4311711" cy="215444"/>
          </a:xfrm>
          <a:prstGeom prst="rect">
            <a:avLst/>
          </a:prstGeom>
        </p:spPr>
        <p:txBody>
          <a:bodyPr wrap="square">
            <a:spAutoFit/>
          </a:bodyPr>
          <a:lstStyle/>
          <a:p>
            <a:pPr eaLnBrk="1"/>
            <a:r>
              <a:rPr lang="en-US" altLang="zh-TW" sz="800" dirty="0" smtClean="0">
                <a:solidFill>
                  <a:srgbClr val="0000FF"/>
                </a:solidFill>
              </a:rPr>
              <a:t>Truncated </a:t>
            </a:r>
            <a:r>
              <a:rPr lang="en-US" altLang="zh-TW" sz="800" dirty="0" err="1" smtClean="0">
                <a:solidFill>
                  <a:srgbClr val="0000FF"/>
                </a:solidFill>
              </a:rPr>
              <a:t>XylR</a:t>
            </a:r>
            <a:r>
              <a:rPr lang="en-US" altLang="zh-TW" sz="800" dirty="0" smtClean="0">
                <a:solidFill>
                  <a:srgbClr val="0000FF"/>
                </a:solidFill>
              </a:rPr>
              <a:t> </a:t>
            </a:r>
            <a:r>
              <a:rPr lang="en-US" altLang="zh-TW" sz="800" dirty="0">
                <a:solidFill>
                  <a:srgbClr val="0000FF"/>
                </a:solidFill>
              </a:rPr>
              <a:t>protein activates the </a:t>
            </a:r>
            <a:r>
              <a:rPr lang="en-US" altLang="zh-TW" sz="800" dirty="0" err="1">
                <a:solidFill>
                  <a:srgbClr val="0000FF"/>
                </a:solidFill>
              </a:rPr>
              <a:t>Pu</a:t>
            </a:r>
            <a:r>
              <a:rPr lang="en-US" altLang="zh-TW" sz="800" dirty="0">
                <a:solidFill>
                  <a:srgbClr val="0000FF"/>
                </a:solidFill>
              </a:rPr>
              <a:t> </a:t>
            </a:r>
            <a:r>
              <a:rPr lang="en-US" altLang="zh-TW" sz="800" dirty="0" smtClean="0">
                <a:solidFill>
                  <a:srgbClr val="0000FF"/>
                </a:solidFill>
              </a:rPr>
              <a:t>promoter with positive regulation.</a:t>
            </a:r>
            <a:endParaRPr lang="zh-TW" altLang="en-US" sz="800" dirty="0">
              <a:solidFill>
                <a:srgbClr val="0000FF"/>
              </a:solidFill>
            </a:endParaRPr>
          </a:p>
        </p:txBody>
      </p:sp>
      <p:grpSp>
        <p:nvGrpSpPr>
          <p:cNvPr id="13" name="群組 12"/>
          <p:cNvGrpSpPr/>
          <p:nvPr/>
        </p:nvGrpSpPr>
        <p:grpSpPr>
          <a:xfrm>
            <a:off x="476432" y="5478741"/>
            <a:ext cx="3235237" cy="1141180"/>
            <a:chOff x="432123" y="6271161"/>
            <a:chExt cx="3235237" cy="1141180"/>
          </a:xfrm>
          <a:effectLst>
            <a:outerShdw blurRad="50800" dist="38100" dir="5400000" algn="t" rotWithShape="0">
              <a:prstClr val="black">
                <a:alpha val="40000"/>
              </a:prstClr>
            </a:outerShdw>
          </a:effectLst>
        </p:grpSpPr>
        <p:pic>
          <p:nvPicPr>
            <p:cNvPr id="14" name="圖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5395" y="6271161"/>
              <a:ext cx="1611965" cy="1141180"/>
            </a:xfrm>
            <a:prstGeom prst="rect">
              <a:avLst/>
            </a:prstGeom>
            <a:ln>
              <a:solidFill>
                <a:schemeClr val="bg1"/>
              </a:solidFill>
            </a:ln>
          </p:spPr>
        </p:pic>
        <p:pic>
          <p:nvPicPr>
            <p:cNvPr id="15" name="圖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2123" y="6271161"/>
              <a:ext cx="1611965" cy="1141180"/>
            </a:xfrm>
            <a:prstGeom prst="rect">
              <a:avLst/>
            </a:prstGeom>
            <a:ln>
              <a:solidFill>
                <a:schemeClr val="bg1"/>
              </a:solidFill>
            </a:ln>
          </p:spPr>
        </p:pic>
      </p:grpSp>
      <p:grpSp>
        <p:nvGrpSpPr>
          <p:cNvPr id="16" name="群組 15"/>
          <p:cNvGrpSpPr/>
          <p:nvPr/>
        </p:nvGrpSpPr>
        <p:grpSpPr>
          <a:xfrm>
            <a:off x="476432" y="4299863"/>
            <a:ext cx="3248687" cy="1178878"/>
            <a:chOff x="418673" y="4969216"/>
            <a:chExt cx="3248687" cy="1178878"/>
          </a:xfrm>
          <a:effectLst>
            <a:outerShdw blurRad="50800" dist="38100" dir="5400000" algn="t" rotWithShape="0">
              <a:prstClr val="black">
                <a:alpha val="40000"/>
              </a:prstClr>
            </a:outerShdw>
          </a:effectLst>
        </p:grpSpPr>
        <p:pic>
          <p:nvPicPr>
            <p:cNvPr id="17" name="圖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48670" y="4969216"/>
              <a:ext cx="1618690" cy="1178877"/>
            </a:xfrm>
            <a:prstGeom prst="rect">
              <a:avLst/>
            </a:prstGeom>
            <a:ln>
              <a:solidFill>
                <a:schemeClr val="bg1"/>
              </a:solidFill>
            </a:ln>
          </p:spPr>
        </p:pic>
        <p:pic>
          <p:nvPicPr>
            <p:cNvPr id="18" name="圖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8673" y="4969217"/>
              <a:ext cx="1618690" cy="1178877"/>
            </a:xfrm>
            <a:prstGeom prst="rect">
              <a:avLst/>
            </a:prstGeom>
            <a:ln>
              <a:solidFill>
                <a:schemeClr val="bg1"/>
              </a:solidFill>
            </a:ln>
          </p:spPr>
        </p:pic>
      </p:grpSp>
      <p:sp>
        <p:nvSpPr>
          <p:cNvPr id="19" name="文字方塊 18"/>
          <p:cNvSpPr txBox="1"/>
          <p:nvPr/>
        </p:nvSpPr>
        <p:spPr>
          <a:xfrm>
            <a:off x="3001867" y="3425224"/>
            <a:ext cx="1419310" cy="1015663"/>
          </a:xfrm>
          <a:prstGeom prst="rect">
            <a:avLst/>
          </a:prstGeom>
          <a:noFill/>
        </p:spPr>
        <p:txBody>
          <a:bodyPr wrap="square" rtlCol="0">
            <a:spAutoFit/>
          </a:bodyPr>
          <a:lstStyle/>
          <a:p>
            <a:r>
              <a:rPr lang="en-US" altLang="zh-TW" sz="1000" dirty="0" smtClean="0">
                <a:solidFill>
                  <a:srgbClr val="0000FF"/>
                </a:solidFill>
              </a:rPr>
              <a:t>K</a:t>
            </a:r>
            <a:r>
              <a:rPr lang="en-US" altLang="zh-TW" sz="1000" baseline="-25000" dirty="0" smtClean="0">
                <a:solidFill>
                  <a:srgbClr val="0000FF"/>
                </a:solidFill>
              </a:rPr>
              <a:t>plac-LacI</a:t>
            </a:r>
            <a:r>
              <a:rPr lang="en-US" altLang="zh-TW" sz="1000" dirty="0" smtClean="0">
                <a:solidFill>
                  <a:srgbClr val="0000FF"/>
                </a:solidFill>
              </a:rPr>
              <a:t> = 0.55 uM</a:t>
            </a:r>
          </a:p>
          <a:p>
            <a:r>
              <a:rPr lang="en-US" altLang="zh-TW" sz="1000" dirty="0" smtClean="0">
                <a:solidFill>
                  <a:srgbClr val="0000FF"/>
                </a:solidFill>
              </a:rPr>
              <a:t>K</a:t>
            </a:r>
            <a:r>
              <a:rPr lang="en-US" altLang="zh-TW" sz="1000" baseline="-25000" dirty="0" smtClean="0">
                <a:solidFill>
                  <a:srgbClr val="0000FF"/>
                </a:solidFill>
              </a:rPr>
              <a:t>LacI-IPTG</a:t>
            </a:r>
            <a:r>
              <a:rPr lang="en-US" altLang="zh-TW" sz="1000" dirty="0" smtClean="0">
                <a:solidFill>
                  <a:srgbClr val="0000FF"/>
                </a:solidFill>
              </a:rPr>
              <a:t> </a:t>
            </a:r>
            <a:r>
              <a:rPr lang="en-US" altLang="zh-TW" sz="1000" dirty="0">
                <a:solidFill>
                  <a:srgbClr val="0000FF"/>
                </a:solidFill>
              </a:rPr>
              <a:t>= </a:t>
            </a:r>
            <a:r>
              <a:rPr lang="en-US" altLang="zh-TW" sz="1000" dirty="0" smtClean="0">
                <a:solidFill>
                  <a:srgbClr val="0000FF"/>
                </a:solidFill>
              </a:rPr>
              <a:t>30  uM</a:t>
            </a:r>
          </a:p>
          <a:p>
            <a:endParaRPr lang="en-US" altLang="zh-TW" sz="1000" dirty="0" smtClean="0">
              <a:solidFill>
                <a:srgbClr val="0000FF"/>
              </a:solidFill>
            </a:endParaRPr>
          </a:p>
          <a:p>
            <a:r>
              <a:rPr lang="en-US" altLang="zh-TW" sz="1000" dirty="0" smtClean="0">
                <a:solidFill>
                  <a:srgbClr val="0000FF"/>
                </a:solidFill>
              </a:rPr>
              <a:t>K</a:t>
            </a:r>
            <a:r>
              <a:rPr lang="en-US" altLang="zh-TW" sz="1000" baseline="-25000" dirty="0" smtClean="0">
                <a:solidFill>
                  <a:srgbClr val="0000FF"/>
                </a:solidFill>
              </a:rPr>
              <a:t>pTet-TetR</a:t>
            </a:r>
            <a:r>
              <a:rPr lang="en-US" altLang="zh-TW" sz="1000" dirty="0" smtClean="0">
                <a:solidFill>
                  <a:srgbClr val="0000FF"/>
                </a:solidFill>
              </a:rPr>
              <a:t> </a:t>
            </a:r>
            <a:r>
              <a:rPr lang="en-US" altLang="zh-TW" sz="1000" dirty="0">
                <a:solidFill>
                  <a:srgbClr val="0000FF"/>
                </a:solidFill>
              </a:rPr>
              <a:t>= </a:t>
            </a:r>
            <a:r>
              <a:rPr lang="en-US" altLang="zh-TW" sz="1000" dirty="0" smtClean="0">
                <a:solidFill>
                  <a:srgbClr val="0000FF"/>
                </a:solidFill>
              </a:rPr>
              <a:t>50 nM</a:t>
            </a:r>
            <a:endParaRPr lang="en-US" altLang="zh-TW" sz="1000" dirty="0">
              <a:solidFill>
                <a:srgbClr val="0000FF"/>
              </a:solidFill>
            </a:endParaRPr>
          </a:p>
          <a:p>
            <a:r>
              <a:rPr lang="en-US" altLang="zh-TW" sz="1000" dirty="0" smtClean="0">
                <a:solidFill>
                  <a:srgbClr val="0000FF"/>
                </a:solidFill>
              </a:rPr>
              <a:t>K</a:t>
            </a:r>
            <a:r>
              <a:rPr lang="en-US" altLang="zh-TW" sz="1000" baseline="-25000" dirty="0" smtClean="0">
                <a:solidFill>
                  <a:srgbClr val="0000FF"/>
                </a:solidFill>
              </a:rPr>
              <a:t>pTetR-aTc</a:t>
            </a:r>
            <a:r>
              <a:rPr lang="en-US" altLang="zh-TW" sz="1000" dirty="0" smtClean="0">
                <a:solidFill>
                  <a:srgbClr val="0000FF"/>
                </a:solidFill>
              </a:rPr>
              <a:t> =15 nM</a:t>
            </a:r>
            <a:endParaRPr lang="en-US" altLang="zh-TW" sz="1000" dirty="0">
              <a:solidFill>
                <a:srgbClr val="0000FF"/>
              </a:solidFill>
            </a:endParaRPr>
          </a:p>
          <a:p>
            <a:endParaRPr lang="en-US" altLang="zh-TW" sz="1000" dirty="0">
              <a:solidFill>
                <a:srgbClr val="0000FF"/>
              </a:solidFill>
            </a:endParaRPr>
          </a:p>
        </p:txBody>
      </p:sp>
      <p:sp>
        <p:nvSpPr>
          <p:cNvPr id="20" name="矩形 19"/>
          <p:cNvSpPr/>
          <p:nvPr/>
        </p:nvSpPr>
        <p:spPr>
          <a:xfrm>
            <a:off x="1366482" y="4045937"/>
            <a:ext cx="1539204" cy="276999"/>
          </a:xfrm>
          <a:prstGeom prst="rect">
            <a:avLst/>
          </a:prstGeom>
        </p:spPr>
        <p:txBody>
          <a:bodyPr wrap="none">
            <a:spAutoFit/>
          </a:bodyPr>
          <a:lstStyle/>
          <a:p>
            <a:r>
              <a:rPr lang="en-US" altLang="zh-TW" sz="1200" dirty="0">
                <a:solidFill>
                  <a:srgbClr val="0000FF"/>
                </a:solidFill>
              </a:rPr>
              <a:t>Regulation </a:t>
            </a:r>
            <a:r>
              <a:rPr lang="en-US" altLang="zh-TW" sz="1200" dirty="0" smtClean="0">
                <a:solidFill>
                  <a:srgbClr val="0000FF"/>
                </a:solidFill>
              </a:rPr>
              <a:t>function</a:t>
            </a:r>
            <a:endParaRPr lang="en-US" altLang="zh-TW" sz="1200" dirty="0">
              <a:solidFill>
                <a:srgbClr val="0000FF"/>
              </a:solidFill>
            </a:endParaRPr>
          </a:p>
        </p:txBody>
      </p:sp>
    </p:spTree>
    <p:extLst>
      <p:ext uri="{BB962C8B-B14F-4D97-AF65-F5344CB8AC3E}">
        <p14:creationId xmlns:p14="http://schemas.microsoft.com/office/powerpoint/2010/main" val="3785717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368660"/>
            <a:ext cx="3935345" cy="2952328"/>
          </a:xfrm>
          <a:prstGeom prst="rect">
            <a:avLst/>
          </a:prstGeom>
        </p:spPr>
      </p:pic>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3320988"/>
            <a:ext cx="4001813" cy="3002193"/>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4005064"/>
            <a:ext cx="4014341" cy="1800000"/>
          </a:xfrm>
          <a:prstGeom prst="rect">
            <a:avLst/>
          </a:prstGeom>
        </p:spPr>
      </p:pic>
      <p:sp>
        <p:nvSpPr>
          <p:cNvPr id="7" name="矩形 6"/>
          <p:cNvSpPr/>
          <p:nvPr/>
        </p:nvSpPr>
        <p:spPr>
          <a:xfrm>
            <a:off x="4258873" y="1321604"/>
            <a:ext cx="4750018" cy="523220"/>
          </a:xfrm>
          <a:prstGeom prst="rect">
            <a:avLst/>
          </a:prstGeom>
        </p:spPr>
        <p:txBody>
          <a:bodyPr wrap="none">
            <a:spAutoFit/>
          </a:bodyPr>
          <a:lstStyle/>
          <a:p>
            <a:r>
              <a:rPr lang="en-US" altLang="zh-TW" dirty="0">
                <a:solidFill>
                  <a:srgbClr val="FF0000"/>
                </a:solidFill>
              </a:rPr>
              <a:t>The </a:t>
            </a:r>
            <a:r>
              <a:rPr lang="en-US" altLang="zh-TW" dirty="0" smtClean="0">
                <a:solidFill>
                  <a:srgbClr val="FF0000"/>
                </a:solidFill>
              </a:rPr>
              <a:t>dynamic variation of target m-RNA concentration</a:t>
            </a:r>
          </a:p>
          <a:p>
            <a:r>
              <a:rPr lang="en-US" altLang="zh-TW" dirty="0" smtClean="0">
                <a:solidFill>
                  <a:srgbClr val="FF0000"/>
                </a:solidFill>
              </a:rPr>
              <a:t>with the various parameters, finally to be the steady state </a:t>
            </a:r>
            <a:endParaRPr lang="zh-TW" altLang="en-US" dirty="0"/>
          </a:p>
        </p:txBody>
      </p:sp>
    </p:spTree>
    <p:extLst>
      <p:ext uri="{BB962C8B-B14F-4D97-AF65-F5344CB8AC3E}">
        <p14:creationId xmlns:p14="http://schemas.microsoft.com/office/powerpoint/2010/main" val="6727716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Shape 198"/>
          <p:cNvPicPr preferRelativeResize="0"/>
          <p:nvPr/>
        </p:nvPicPr>
        <p:blipFill>
          <a:blip r:embed="rId3"/>
          <a:stretch>
            <a:fillRect/>
          </a:stretch>
        </p:blipFill>
        <p:spPr>
          <a:xfrm>
            <a:off x="457200" y="3810000"/>
            <a:ext cx="2352675" cy="2819400"/>
          </a:xfrm>
          <a:prstGeom prst="rect">
            <a:avLst/>
          </a:prstGeom>
        </p:spPr>
      </p:pic>
      <p:pic>
        <p:nvPicPr>
          <p:cNvPr id="199" name="Shape 199"/>
          <p:cNvPicPr preferRelativeResize="0"/>
          <p:nvPr/>
        </p:nvPicPr>
        <p:blipFill>
          <a:blip r:embed="rId4"/>
          <a:stretch>
            <a:fillRect/>
          </a:stretch>
        </p:blipFill>
        <p:spPr>
          <a:xfrm>
            <a:off x="3429000" y="3886200"/>
            <a:ext cx="2005013" cy="2667000"/>
          </a:xfrm>
          <a:prstGeom prst="rect">
            <a:avLst/>
          </a:prstGeom>
        </p:spPr>
      </p:pic>
      <p:pic>
        <p:nvPicPr>
          <p:cNvPr id="200" name="Shape 200"/>
          <p:cNvPicPr preferRelativeResize="0"/>
          <p:nvPr/>
        </p:nvPicPr>
        <p:blipFill>
          <a:blip r:embed="rId5"/>
          <a:stretch>
            <a:fillRect/>
          </a:stretch>
        </p:blipFill>
        <p:spPr>
          <a:xfrm>
            <a:off x="5943600" y="3962400"/>
            <a:ext cx="2590800" cy="2452688"/>
          </a:xfrm>
          <a:prstGeom prst="rect">
            <a:avLst/>
          </a:prstGeom>
        </p:spPr>
      </p:pic>
      <p:pic>
        <p:nvPicPr>
          <p:cNvPr id="201" name="Shape 201"/>
          <p:cNvPicPr preferRelativeResize="0"/>
          <p:nvPr/>
        </p:nvPicPr>
        <p:blipFill>
          <a:blip r:embed="rId6"/>
          <a:stretch>
            <a:fillRect/>
          </a:stretch>
        </p:blipFill>
        <p:spPr>
          <a:xfrm>
            <a:off x="1752600" y="838200"/>
            <a:ext cx="2895600" cy="2165350"/>
          </a:xfrm>
          <a:prstGeom prst="rect">
            <a:avLst/>
          </a:prstGeom>
        </p:spPr>
      </p:pic>
      <p:pic>
        <p:nvPicPr>
          <p:cNvPr id="202" name="Shape 202"/>
          <p:cNvPicPr preferRelativeResize="0"/>
          <p:nvPr/>
        </p:nvPicPr>
        <p:blipFill>
          <a:blip r:embed="rId7"/>
          <a:stretch>
            <a:fillRect/>
          </a:stretch>
        </p:blipFill>
        <p:spPr>
          <a:xfrm>
            <a:off x="5283200" y="838200"/>
            <a:ext cx="1874837" cy="2819399"/>
          </a:xfrm>
          <a:prstGeom prst="rect">
            <a:avLst/>
          </a:prstGeom>
        </p:spPr>
      </p:pic>
      <p:sp>
        <p:nvSpPr>
          <p:cNvPr id="203" name="Shape 203"/>
          <p:cNvSpPr txBox="1"/>
          <p:nvPr/>
        </p:nvSpPr>
        <p:spPr>
          <a:xfrm>
            <a:off x="5562600" y="3200400"/>
            <a:ext cx="1144587" cy="485775"/>
          </a:xfrm>
          <a:prstGeom prst="rect">
            <a:avLst/>
          </a:prstGeom>
          <a:solidFill>
            <a:schemeClr val="lt1"/>
          </a:solidFill>
          <a:ln w="28575" cap="flat">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dk1"/>
                </a:solidFill>
                <a:latin typeface="Arial"/>
                <a:ea typeface="Arial"/>
                <a:cs typeface="Arial"/>
                <a:sym typeface="Arial"/>
              </a:rPr>
              <a:t>14,000</a:t>
            </a:r>
          </a:p>
        </p:txBody>
      </p:sp>
      <p:sp>
        <p:nvSpPr>
          <p:cNvPr id="204" name="Shape 204"/>
          <p:cNvSpPr txBox="1"/>
          <p:nvPr/>
        </p:nvSpPr>
        <p:spPr>
          <a:xfrm>
            <a:off x="2590800" y="2667000"/>
            <a:ext cx="1144587" cy="485775"/>
          </a:xfrm>
          <a:prstGeom prst="rect">
            <a:avLst/>
          </a:prstGeom>
          <a:solidFill>
            <a:schemeClr val="lt1"/>
          </a:solidFill>
          <a:ln w="28575" cap="flat">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dk1"/>
                </a:solidFill>
                <a:latin typeface="Arial"/>
                <a:ea typeface="Arial"/>
                <a:cs typeface="Arial"/>
                <a:sym typeface="Arial"/>
              </a:rPr>
              <a:t>19,000</a:t>
            </a:r>
          </a:p>
        </p:txBody>
      </p:sp>
      <p:sp>
        <p:nvSpPr>
          <p:cNvPr id="205" name="Shape 205"/>
          <p:cNvSpPr txBox="1"/>
          <p:nvPr/>
        </p:nvSpPr>
        <p:spPr>
          <a:xfrm>
            <a:off x="2209800" y="5943600"/>
            <a:ext cx="1763713" cy="485775"/>
          </a:xfrm>
          <a:prstGeom prst="rect">
            <a:avLst/>
          </a:prstGeom>
          <a:solidFill>
            <a:schemeClr val="lt1"/>
          </a:solidFill>
          <a:ln w="28575" cap="flat">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dk1"/>
                </a:solidFill>
                <a:latin typeface="Arial"/>
                <a:ea typeface="Arial"/>
                <a:cs typeface="Arial"/>
                <a:sym typeface="Arial"/>
              </a:rPr>
              <a:t>~20-25,000</a:t>
            </a:r>
          </a:p>
        </p:txBody>
      </p:sp>
      <p:sp>
        <p:nvSpPr>
          <p:cNvPr id="206" name="Shape 206"/>
          <p:cNvSpPr txBox="1"/>
          <p:nvPr/>
        </p:nvSpPr>
        <p:spPr>
          <a:xfrm>
            <a:off x="6629400" y="5943600"/>
            <a:ext cx="974725" cy="485775"/>
          </a:xfrm>
          <a:prstGeom prst="rect">
            <a:avLst/>
          </a:prstGeom>
          <a:solidFill>
            <a:schemeClr val="lt1"/>
          </a:solidFill>
          <a:ln w="28575" cap="flat">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2400" b="0" i="0" u="none" strike="noStrike" cap="none" baseline="0">
                <a:solidFill>
                  <a:schemeClr val="dk1"/>
                </a:solidFill>
                <a:latin typeface="Arial"/>
                <a:ea typeface="Arial"/>
                <a:cs typeface="Arial"/>
                <a:sym typeface="Arial"/>
              </a:rPr>
              <a:t>6,000</a:t>
            </a:r>
          </a:p>
        </p:txBody>
      </p:sp>
      <p:sp>
        <p:nvSpPr>
          <p:cNvPr id="207" name="Shape 207"/>
          <p:cNvSpPr txBox="1"/>
          <p:nvPr/>
        </p:nvSpPr>
        <p:spPr>
          <a:xfrm>
            <a:off x="0" y="0"/>
            <a:ext cx="9144000" cy="666749"/>
          </a:xfrm>
          <a:prstGeom prst="rect">
            <a:avLst/>
          </a:prstGeom>
          <a:solidFill>
            <a:srgbClr val="CCFFFF"/>
          </a:solidFill>
          <a:ln w="25400" cap="flat">
            <a:solidFill>
              <a:srgbClr val="0000FF"/>
            </a:solidFill>
            <a:prstDash val="solid"/>
            <a:miter/>
            <a:headEnd type="none" w="med" len="med"/>
            <a:tailEnd type="none" w="med" len="med"/>
          </a:ln>
        </p:spPr>
        <p:txBody>
          <a:bodyPr lIns="91425" tIns="45700" rIns="91425" bIns="45700" anchor="t" anchorCtr="0">
            <a:noAutofit/>
          </a:bodyPr>
          <a:lstStyle/>
          <a:p>
            <a:pPr marL="0" marR="0" lvl="0" indent="0" algn="ctr" rtl="0">
              <a:spcBef>
                <a:spcPts val="0"/>
              </a:spcBef>
              <a:buSzPct val="25000"/>
              <a:buNone/>
            </a:pPr>
            <a:r>
              <a:rPr lang="en-US" sz="3600" b="0" i="0" u="none" strike="noStrike" cap="none" baseline="0">
                <a:solidFill>
                  <a:schemeClr val="dk1"/>
                </a:solidFill>
                <a:latin typeface="Helvetica Neue"/>
                <a:ea typeface="Helvetica Neue"/>
                <a:cs typeface="Helvetica Neue"/>
                <a:sym typeface="Helvetica Neue"/>
              </a:rPr>
              <a:t>#protein-coding genes ≠cellular complexity</a:t>
            </a: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Long non-coding RNA</a:t>
            </a:r>
          </a:p>
        </p:txBody>
      </p:sp>
      <p:sp>
        <p:nvSpPr>
          <p:cNvPr id="214" name="Shape 214"/>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lnSpc>
                <a:spcPct val="90000"/>
              </a:lnSpc>
              <a:spcBef>
                <a:spcPts val="0"/>
              </a:spcBef>
              <a:buClr>
                <a:schemeClr val="dk1"/>
              </a:buClr>
              <a:buSzPct val="100000"/>
              <a:buFont typeface="Arial"/>
              <a:buChar char="•"/>
            </a:pPr>
            <a:r>
              <a:rPr lang="en-US" sz="3200" b="0" i="0" u="none" strike="noStrike" cap="none" baseline="0">
                <a:solidFill>
                  <a:schemeClr val="dk1"/>
                </a:solidFill>
                <a:latin typeface="Arial"/>
                <a:ea typeface="Arial"/>
                <a:cs typeface="Arial"/>
                <a:sym typeface="Arial"/>
              </a:rPr>
              <a:t>80% of the transcription in mammalian genomes is exclusively associated with long non-coding RNAs (lncRNAs)</a:t>
            </a:r>
          </a:p>
          <a:p>
            <a:pPr marL="342900" marR="0" lvl="0" indent="-342900" algn="l" rtl="0">
              <a:lnSpc>
                <a:spcPct val="90000"/>
              </a:lnSpc>
              <a:spcBef>
                <a:spcPts val="640"/>
              </a:spcBef>
              <a:buClr>
                <a:schemeClr val="dk1"/>
              </a:buClr>
              <a:buSzPct val="100000"/>
              <a:buFont typeface="Arial"/>
              <a:buChar char="•"/>
            </a:pPr>
            <a:r>
              <a:rPr lang="en-US" sz="3200" b="0" i="0" u="none" strike="noStrike" cap="none" baseline="0">
                <a:solidFill>
                  <a:schemeClr val="dk1"/>
                </a:solidFill>
                <a:latin typeface="Arial"/>
                <a:ea typeface="Arial"/>
                <a:cs typeface="Arial"/>
                <a:sym typeface="Arial"/>
              </a:rPr>
              <a:t>&gt;2 (some &gt;100) kb in length, spliced and could contain polyA signals</a:t>
            </a:r>
          </a:p>
          <a:p>
            <a:pPr marL="342900" marR="0" lvl="0" indent="-342900" algn="l" rtl="0">
              <a:lnSpc>
                <a:spcPct val="90000"/>
              </a:lnSpc>
              <a:spcBef>
                <a:spcPts val="640"/>
              </a:spcBef>
              <a:buClr>
                <a:schemeClr val="dk1"/>
              </a:buClr>
              <a:buSzPct val="100000"/>
              <a:buFont typeface="Arial"/>
              <a:buChar char="•"/>
            </a:pPr>
            <a:r>
              <a:rPr lang="en-US" sz="3200" b="0" i="0" u="none" strike="noStrike" cap="none" baseline="0">
                <a:solidFill>
                  <a:schemeClr val="dk1"/>
                </a:solidFill>
                <a:latin typeface="Arial"/>
                <a:ea typeface="Arial"/>
                <a:cs typeface="Arial"/>
                <a:sym typeface="Arial"/>
              </a:rPr>
              <a:t>No obvious ORF</a:t>
            </a:r>
          </a:p>
          <a:p>
            <a:pPr marL="342900" marR="0" lvl="0" indent="-342900" algn="l" rtl="0">
              <a:lnSpc>
                <a:spcPct val="90000"/>
              </a:lnSpc>
              <a:spcBef>
                <a:spcPts val="640"/>
              </a:spcBef>
              <a:buClr>
                <a:schemeClr val="dk1"/>
              </a:buClr>
              <a:buSzPct val="100000"/>
              <a:buFont typeface="Arial"/>
              <a:buChar char="•"/>
            </a:pPr>
            <a:r>
              <a:rPr lang="en-US" sz="3200" b="0" i="0" u="none" strike="noStrike" cap="none" baseline="0">
                <a:solidFill>
                  <a:schemeClr val="dk1"/>
                </a:solidFill>
                <a:latin typeface="Arial"/>
                <a:ea typeface="Arial"/>
                <a:cs typeface="Arial"/>
                <a:sym typeface="Arial"/>
              </a:rPr>
              <a:t>Mouse transcriptome (~180,000)</a:t>
            </a:r>
          </a:p>
          <a:p>
            <a:pPr marL="742950" marR="0" lvl="1" indent="-285750" algn="l" rtl="0">
              <a:lnSpc>
                <a:spcPct val="90000"/>
              </a:lnSpc>
              <a:spcBef>
                <a:spcPts val="560"/>
              </a:spcBef>
              <a:buClr>
                <a:schemeClr val="dk1"/>
              </a:buClr>
              <a:buSzPct val="100000"/>
              <a:buFont typeface="Arial"/>
              <a:buChar char="–"/>
            </a:pPr>
            <a:r>
              <a:rPr lang="en-US" sz="2800" b="0" i="0" u="none" strike="noStrike" cap="none" baseline="0">
                <a:solidFill>
                  <a:schemeClr val="dk1"/>
                </a:solidFill>
                <a:latin typeface="Arial"/>
                <a:ea typeface="Arial"/>
                <a:cs typeface="Arial"/>
                <a:sym typeface="Arial"/>
              </a:rPr>
              <a:t>~20,000 protein coding genes</a:t>
            </a:r>
          </a:p>
          <a:p>
            <a:pPr marL="742950" marR="0" lvl="1" indent="-285750" algn="l" rtl="0">
              <a:lnSpc>
                <a:spcPct val="90000"/>
              </a:lnSpc>
              <a:spcBef>
                <a:spcPts val="560"/>
              </a:spcBef>
              <a:buClr>
                <a:schemeClr val="dk1"/>
              </a:buClr>
              <a:buSzPct val="100000"/>
              <a:buFont typeface="Arial"/>
              <a:buChar char="–"/>
            </a:pPr>
            <a:r>
              <a:rPr lang="en-US" sz="2800" b="0" i="0" u="none" strike="noStrike" cap="none" baseline="0">
                <a:solidFill>
                  <a:schemeClr val="dk1"/>
                </a:solidFill>
                <a:latin typeface="Arial"/>
                <a:ea typeface="Arial"/>
                <a:cs typeface="Arial"/>
                <a:sym typeface="Arial"/>
              </a:rPr>
              <a:t>~160,000 lncRNAs</a:t>
            </a:r>
          </a:p>
          <a:p>
            <a:endParaRPr lang="en-US" sz="2800" b="0" i="0" u="none" strike="noStrike" cap="none" baseline="0">
              <a:solidFill>
                <a:schemeClr val="dk1"/>
              </a:solidFill>
              <a:latin typeface="Arial"/>
              <a:ea typeface="Arial"/>
              <a:cs typeface="Arial"/>
              <a:sym typeface="Arial"/>
            </a:endParaRPr>
          </a:p>
        </p:txBody>
      </p:sp>
    </p:spTree>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p:cNvPicPr preferRelativeResize="0"/>
          <p:nvPr/>
        </p:nvPicPr>
        <p:blipFill>
          <a:blip r:embed="rId3"/>
          <a:stretch>
            <a:fillRect/>
          </a:stretch>
        </p:blipFill>
        <p:spPr>
          <a:xfrm>
            <a:off x="21980" y="0"/>
            <a:ext cx="9122019" cy="6858000"/>
          </a:xfrm>
          <a:prstGeom prst="rect">
            <a:avLst/>
          </a:prstGeom>
        </p:spPr>
      </p:pic>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Catagorization</a:t>
            </a:r>
          </a:p>
        </p:txBody>
      </p:sp>
      <p:sp>
        <p:nvSpPr>
          <p:cNvPr id="225" name="Shape 225"/>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"housekeeping" (tRNA rRNA, RNaseP) vs. Regulatory (H19, Xist)</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"high abundance" (Xist, NEAT1) vs. "low abundance" (CCND1)</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trans-acting vs cis-acting</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loci of origin; sense, antisense, bidirectional, intergenic, totally intronic, partially intronic</a:t>
            </a:r>
          </a:p>
          <a:p>
            <a:endParaRPr lang="en-US" sz="32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a:blip r:embed="rId3"/>
          <a:stretch>
            <a:fillRect/>
          </a:stretch>
        </p:blipFill>
        <p:spPr>
          <a:xfrm>
            <a:off x="0" y="1817430"/>
            <a:ext cx="9143999" cy="3192418"/>
          </a:xfrm>
          <a:prstGeom prst="rect">
            <a:avLst/>
          </a:prstGeom>
        </p:spPr>
      </p:pic>
      <p:sp>
        <p:nvSpPr>
          <p:cNvPr id="231" name="Shape 231"/>
          <p:cNvSpPr/>
          <p:nvPr/>
        </p:nvSpPr>
        <p:spPr>
          <a:xfrm>
            <a:off x="696425" y="6238758"/>
            <a:ext cx="8275174"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Clark MB. Genome-wide analysis of long noncoding RNA stability. Genome Res. 2012</a:t>
            </a:r>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How to detect them?</a:t>
            </a:r>
          </a:p>
        </p:txBody>
      </p:sp>
      <p:pic>
        <p:nvPicPr>
          <p:cNvPr id="238" name="Shape 238"/>
          <p:cNvPicPr preferRelativeResize="0"/>
          <p:nvPr/>
        </p:nvPicPr>
        <p:blipFill>
          <a:blip r:embed="rId3"/>
          <a:stretch>
            <a:fillRect/>
          </a:stretch>
        </p:blipFill>
        <p:spPr>
          <a:xfrm>
            <a:off x="0" y="81175"/>
            <a:ext cx="9144000" cy="6776824"/>
          </a:xfrm>
          <a:prstGeom prst="rect">
            <a:avLst/>
          </a:prstGeom>
        </p:spPr>
      </p:pic>
      <p:sp>
        <p:nvSpPr>
          <p:cNvPr id="239" name="Shape 239"/>
          <p:cNvSpPr/>
          <p:nvPr/>
        </p:nvSpPr>
        <p:spPr>
          <a:xfrm>
            <a:off x="4748332" y="123077"/>
            <a:ext cx="4395668" cy="52321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0" u="none" strike="noStrike" cap="none" baseline="0">
                <a:solidFill>
                  <a:schemeClr val="dk1"/>
                </a:solidFill>
                <a:latin typeface="Calibri"/>
                <a:ea typeface="Calibri"/>
                <a:cs typeface="Calibri"/>
                <a:sym typeface="Calibri"/>
              </a:rPr>
              <a:t>Li X. Long Noncoding RNAs: Insights from Biological</a:t>
            </a:r>
          </a:p>
          <a:p>
            <a:pPr marL="0" marR="0" lvl="0" indent="0" algn="l" rtl="0">
              <a:buSzPct val="25000"/>
              <a:buNone/>
            </a:pPr>
            <a:r>
              <a:rPr lang="en-US" sz="1400" b="0" i="0" u="none" strike="noStrike" cap="none" baseline="0">
                <a:solidFill>
                  <a:schemeClr val="dk1"/>
                </a:solidFill>
                <a:latin typeface="Calibri"/>
                <a:ea typeface="Calibri"/>
                <a:cs typeface="Calibri"/>
                <a:sym typeface="Calibri"/>
              </a:rPr>
              <a:t>Features and Functions to Diseases. Med Res Rev. 2012</a:t>
            </a: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Shape 245"/>
          <p:cNvPicPr preferRelativeResize="0"/>
          <p:nvPr/>
        </p:nvPicPr>
        <p:blipFill>
          <a:blip r:embed="rId3"/>
          <a:stretch>
            <a:fillRect/>
          </a:stretch>
        </p:blipFill>
        <p:spPr>
          <a:xfrm>
            <a:off x="0" y="101403"/>
            <a:ext cx="9143999" cy="3693376"/>
          </a:xfrm>
          <a:prstGeom prst="rect">
            <a:avLst/>
          </a:prstGeom>
        </p:spPr>
      </p:pic>
      <p:pic>
        <p:nvPicPr>
          <p:cNvPr id="246" name="Shape 246"/>
          <p:cNvPicPr preferRelativeResize="0"/>
          <p:nvPr/>
        </p:nvPicPr>
        <p:blipFill>
          <a:blip r:embed="rId4"/>
          <a:stretch>
            <a:fillRect/>
          </a:stretch>
        </p:blipFill>
        <p:spPr>
          <a:xfrm>
            <a:off x="0" y="3950648"/>
            <a:ext cx="9143999" cy="1536118"/>
          </a:xfrm>
          <a:prstGeom prst="rect">
            <a:avLst/>
          </a:prstGeom>
        </p:spPr>
      </p:pic>
      <p:sp>
        <p:nvSpPr>
          <p:cNvPr id="247" name="Shape 247"/>
          <p:cNvSpPr/>
          <p:nvPr/>
        </p:nvSpPr>
        <p:spPr>
          <a:xfrm>
            <a:off x="2489419" y="5798496"/>
            <a:ext cx="3813864" cy="40010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000" b="0" i="0" u="none" strike="noStrike" cap="none" baseline="0">
                <a:solidFill>
                  <a:schemeClr val="dk1"/>
                </a:solidFill>
                <a:latin typeface="Calibri"/>
                <a:ea typeface="Calibri"/>
                <a:cs typeface="Calibri"/>
                <a:sym typeface="Calibri"/>
              </a:rPr>
              <a:t>http://www.ebiomed.org/ncFANs/</a:t>
            </a: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Shape 146"/>
          <p:cNvPicPr preferRelativeResize="0"/>
          <p:nvPr/>
        </p:nvPicPr>
        <p:blipFill>
          <a:blip r:embed="rId3"/>
          <a:stretch>
            <a:fillRect/>
          </a:stretch>
        </p:blipFill>
        <p:spPr>
          <a:xfrm>
            <a:off x="228600" y="152400"/>
            <a:ext cx="5094288" cy="6477000"/>
          </a:xfrm>
          <a:prstGeom prst="rect">
            <a:avLst/>
          </a:prstGeom>
        </p:spPr>
      </p:pic>
      <p:sp>
        <p:nvSpPr>
          <p:cNvPr id="147" name="Shape 147"/>
          <p:cNvSpPr/>
          <p:nvPr/>
        </p:nvSpPr>
        <p:spPr>
          <a:xfrm>
            <a:off x="5410200" y="1295400"/>
            <a:ext cx="3581399" cy="5105399"/>
          </a:xfrm>
          <a:prstGeom prst="rect">
            <a:avLst/>
          </a:prstGeom>
          <a:noFill/>
          <a:ln>
            <a:noFill/>
          </a:ln>
        </p:spPr>
        <p:txBody>
          <a:bodyPr lIns="91425" tIns="45700" rIns="91425" bIns="45700" anchor="t" anchorCtr="0">
            <a:noAutofit/>
          </a:bodyPr>
          <a:lstStyle/>
          <a:p>
            <a:pPr marL="342900" marR="0" lvl="0" indent="-342900" algn="l" rtl="0">
              <a:spcBef>
                <a:spcPts val="360"/>
              </a:spcBef>
              <a:buClr>
                <a:schemeClr val="dk1"/>
              </a:buClr>
              <a:buSzPct val="128571"/>
              <a:buFont typeface="Arial"/>
              <a:buChar char="•"/>
            </a:pPr>
            <a:r>
              <a:rPr lang="en-US" sz="1800" b="0" i="0" u="none" strike="noStrike" cap="none" baseline="0" dirty="0" err="1" smtClean="0">
                <a:solidFill>
                  <a:schemeClr val="dk1"/>
                </a:solidFill>
                <a:latin typeface="Arial"/>
                <a:ea typeface="Arial"/>
                <a:cs typeface="Arial"/>
                <a:sym typeface="Arial"/>
              </a:rPr>
              <a:t>RNAse</a:t>
            </a:r>
            <a:r>
              <a:rPr lang="en-US" sz="1800" b="0" i="0" u="none" strike="noStrike" cap="none" baseline="0" dirty="0" smtClean="0">
                <a:solidFill>
                  <a:schemeClr val="dk1"/>
                </a:solidFill>
                <a:latin typeface="Arial"/>
                <a:ea typeface="Arial"/>
                <a:cs typeface="Arial"/>
                <a:sym typeface="Arial"/>
              </a:rPr>
              <a:t> </a:t>
            </a:r>
            <a:r>
              <a:rPr lang="en-US" sz="1800" b="0" i="0" u="none" strike="noStrike" cap="none" baseline="0" dirty="0">
                <a:solidFill>
                  <a:schemeClr val="dk1"/>
                </a:solidFill>
                <a:latin typeface="Arial"/>
                <a:ea typeface="Arial"/>
                <a:cs typeface="Arial"/>
                <a:sym typeface="Arial"/>
              </a:rPr>
              <a:t>III enzymes</a:t>
            </a:r>
          </a:p>
          <a:p>
            <a:pPr marL="1143000" marR="0" lvl="2" indent="-228600" algn="l" rtl="0">
              <a:spcBef>
                <a:spcPts val="360"/>
              </a:spcBef>
              <a:buClr>
                <a:schemeClr val="dk1"/>
              </a:buClr>
              <a:buSzPct val="100000"/>
              <a:buFont typeface="Arial"/>
              <a:buChar char="-"/>
            </a:pPr>
            <a:r>
              <a:rPr lang="en-US" sz="1800" b="0" i="0" u="none" strike="noStrike" cap="none" baseline="0" dirty="0" err="1">
                <a:solidFill>
                  <a:schemeClr val="dk1"/>
                </a:solidFill>
                <a:latin typeface="Arial"/>
                <a:ea typeface="Arial"/>
                <a:cs typeface="Arial"/>
                <a:sym typeface="Arial"/>
              </a:rPr>
              <a:t>Drosha</a:t>
            </a:r>
            <a:r>
              <a:rPr lang="en-US" sz="1800" b="0" i="0" u="none" strike="noStrike" cap="none" baseline="0" dirty="0">
                <a:solidFill>
                  <a:schemeClr val="dk1"/>
                </a:solidFill>
                <a:latin typeface="Arial"/>
                <a:ea typeface="Arial"/>
                <a:cs typeface="Arial"/>
                <a:sym typeface="Arial"/>
              </a:rPr>
              <a:t> (nucleus)</a:t>
            </a:r>
          </a:p>
          <a:p>
            <a:pPr marL="1143000" marR="0" lvl="2" indent="-228600" algn="l" rtl="0">
              <a:spcBef>
                <a:spcPts val="360"/>
              </a:spcBef>
              <a:buClr>
                <a:schemeClr val="dk1"/>
              </a:buClr>
              <a:buSzPct val="100000"/>
              <a:buFont typeface="Arial"/>
              <a:buChar char="-"/>
            </a:pPr>
            <a:r>
              <a:rPr lang="en-US" sz="1800" b="0" i="0" u="none" strike="noStrike" cap="none" baseline="0" dirty="0">
                <a:solidFill>
                  <a:schemeClr val="dk1"/>
                </a:solidFill>
                <a:latin typeface="Arial"/>
                <a:ea typeface="Arial"/>
                <a:cs typeface="Arial"/>
                <a:sym typeface="Arial"/>
              </a:rPr>
              <a:t>Dicer (cytoplasm)</a:t>
            </a:r>
          </a:p>
          <a:p>
            <a:endParaRPr lang="en-US" sz="1800" b="0" i="0" u="none" strike="noStrike" cap="none" baseline="0" dirty="0">
              <a:solidFill>
                <a:schemeClr val="dk1"/>
              </a:solidFill>
              <a:latin typeface="Arial"/>
              <a:ea typeface="Arial"/>
              <a:cs typeface="Arial"/>
              <a:sym typeface="Arial"/>
            </a:endParaRPr>
          </a:p>
          <a:p>
            <a:pPr marL="342900" marR="0" lvl="0" indent="-342900" algn="l" rtl="0">
              <a:spcBef>
                <a:spcPts val="360"/>
              </a:spcBef>
              <a:buClr>
                <a:schemeClr val="dk1"/>
              </a:buClr>
              <a:buSzPct val="100000"/>
              <a:buFont typeface="Arial"/>
              <a:buChar char="•"/>
            </a:pPr>
            <a:r>
              <a:rPr lang="en-US" sz="1800" b="0" i="0" u="none" strike="noStrike" cap="none" baseline="0" dirty="0">
                <a:solidFill>
                  <a:schemeClr val="dk1"/>
                </a:solidFill>
                <a:latin typeface="Arial"/>
                <a:ea typeface="Arial"/>
                <a:cs typeface="Arial"/>
                <a:sym typeface="Arial"/>
              </a:rPr>
              <a:t>Both enzymes involved in the generation of </a:t>
            </a:r>
            <a:r>
              <a:rPr lang="en-US" sz="1800" b="0" i="0" u="none" strike="noStrike" cap="none" baseline="0" dirty="0" err="1">
                <a:solidFill>
                  <a:schemeClr val="dk1"/>
                </a:solidFill>
                <a:latin typeface="Arial"/>
                <a:ea typeface="Arial"/>
                <a:cs typeface="Arial"/>
                <a:sym typeface="Arial"/>
              </a:rPr>
              <a:t>siRNA</a:t>
            </a:r>
            <a:endParaRPr lang="en-US" sz="1800" b="0" i="0" u="none" strike="noStrike" cap="none" baseline="0" dirty="0">
              <a:solidFill>
                <a:schemeClr val="dk1"/>
              </a:solidFill>
              <a:latin typeface="Arial"/>
              <a:ea typeface="Arial"/>
              <a:cs typeface="Arial"/>
              <a:sym typeface="Arial"/>
            </a:endParaRPr>
          </a:p>
          <a:p>
            <a:pPr marL="342900" marR="0" lvl="0" indent="-342900" algn="l" rtl="0">
              <a:spcBef>
                <a:spcPts val="360"/>
              </a:spcBef>
              <a:buClr>
                <a:schemeClr val="dk1"/>
              </a:buClr>
              <a:buSzPct val="100000"/>
              <a:buFont typeface="Arial"/>
              <a:buChar char="•"/>
            </a:pPr>
            <a:r>
              <a:rPr lang="en-US" sz="1800" b="0" i="0" u="sng" strike="noStrike" cap="none" baseline="0" dirty="0">
                <a:solidFill>
                  <a:schemeClr val="dk1"/>
                </a:solidFill>
                <a:latin typeface="Arial"/>
                <a:ea typeface="Arial"/>
                <a:cs typeface="Arial"/>
                <a:sym typeface="Arial"/>
              </a:rPr>
              <a:t>RISC</a:t>
            </a:r>
            <a:r>
              <a:rPr lang="en-US" sz="1800" b="0" i="0" u="none" strike="noStrike" cap="none" baseline="0" dirty="0">
                <a:solidFill>
                  <a:schemeClr val="dk1"/>
                </a:solidFill>
                <a:latin typeface="Arial"/>
                <a:ea typeface="Arial"/>
                <a:cs typeface="Arial"/>
                <a:sym typeface="Arial"/>
              </a:rPr>
              <a:t> = RNA-induced silencing complex (contains </a:t>
            </a:r>
            <a:r>
              <a:rPr lang="en-US" sz="1800" b="0" i="0" u="none" strike="noStrike" cap="none" baseline="0" dirty="0" err="1">
                <a:solidFill>
                  <a:schemeClr val="dk1"/>
                </a:solidFill>
                <a:latin typeface="Arial"/>
                <a:ea typeface="Arial"/>
                <a:cs typeface="Arial"/>
                <a:sym typeface="Arial"/>
              </a:rPr>
              <a:t>miRNPs</a:t>
            </a:r>
            <a:r>
              <a:rPr lang="en-US" sz="1800" b="0" i="0" u="none" strike="noStrike" cap="none" baseline="0" dirty="0">
                <a:solidFill>
                  <a:schemeClr val="dk1"/>
                </a:solidFill>
                <a:latin typeface="Arial"/>
                <a:ea typeface="Arial"/>
                <a:cs typeface="Arial"/>
                <a:sym typeface="Arial"/>
              </a:rPr>
              <a:t> and </a:t>
            </a:r>
            <a:r>
              <a:rPr lang="en-US" sz="1800" b="0" i="0" u="none" strike="noStrike" cap="none" baseline="0" dirty="0" err="1">
                <a:solidFill>
                  <a:schemeClr val="dk1"/>
                </a:solidFill>
                <a:latin typeface="Arial"/>
                <a:ea typeface="Arial"/>
                <a:cs typeface="Arial"/>
                <a:sym typeface="Arial"/>
              </a:rPr>
              <a:t>Argonaute</a:t>
            </a:r>
            <a:r>
              <a:rPr lang="en-US" sz="1800" b="0" i="0" u="none" strike="noStrike" cap="none" baseline="0" dirty="0">
                <a:solidFill>
                  <a:schemeClr val="dk1"/>
                </a:solidFill>
                <a:latin typeface="Arial"/>
                <a:ea typeface="Arial"/>
                <a:cs typeface="Arial"/>
                <a:sym typeface="Arial"/>
              </a:rPr>
              <a:t> family proteins)</a:t>
            </a:r>
          </a:p>
          <a:p>
            <a:pPr marL="342900" marR="0" lvl="0" indent="-342900" algn="l" rtl="0">
              <a:spcBef>
                <a:spcPts val="360"/>
              </a:spcBef>
              <a:buClr>
                <a:schemeClr val="dk1"/>
              </a:buClr>
              <a:buSzPct val="100000"/>
              <a:buFont typeface="Arial"/>
              <a:buChar char="•"/>
            </a:pPr>
            <a:r>
              <a:rPr lang="en-US" sz="1800" b="0" i="0" u="none" strike="noStrike" cap="none" baseline="0" dirty="0">
                <a:solidFill>
                  <a:schemeClr val="dk1"/>
                </a:solidFill>
                <a:latin typeface="Arial"/>
                <a:ea typeface="Arial"/>
                <a:cs typeface="Arial"/>
                <a:sym typeface="Arial"/>
              </a:rPr>
              <a:t>RISC = Degradation/Silencing?</a:t>
            </a:r>
          </a:p>
        </p:txBody>
      </p:sp>
      <p:sp>
        <p:nvSpPr>
          <p:cNvPr id="148" name="Shape 148"/>
          <p:cNvSpPr txBox="1"/>
          <p:nvPr/>
        </p:nvSpPr>
        <p:spPr>
          <a:xfrm>
            <a:off x="5638800" y="381000"/>
            <a:ext cx="3048000" cy="457200"/>
          </a:xfrm>
          <a:prstGeom prst="rect">
            <a:avLst/>
          </a:prstGeom>
          <a:noFill/>
          <a:ln>
            <a:noFill/>
          </a:ln>
        </p:spPr>
        <p:txBody>
          <a:bodyPr lIns="91425" tIns="45700" rIns="91425" bIns="45700" anchor="t" anchorCtr="0">
            <a:noAutofit/>
          </a:bodyPr>
          <a:lstStyle/>
          <a:p>
            <a:endParaRPr/>
          </a:p>
        </p:txBody>
      </p:sp>
      <p:sp>
        <p:nvSpPr>
          <p:cNvPr id="149" name="Shape 149"/>
          <p:cNvSpPr txBox="1">
            <a:spLocks noGrp="1"/>
          </p:cNvSpPr>
          <p:nvPr>
            <p:ph type="title"/>
          </p:nvPr>
        </p:nvSpPr>
        <p:spPr>
          <a:xfrm>
            <a:off x="5486400" y="457200"/>
            <a:ext cx="3429000" cy="685799"/>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0" b="0" i="0" u="none" strike="noStrike" cap="none" baseline="0">
                <a:solidFill>
                  <a:schemeClr val="dk1"/>
                </a:solidFill>
                <a:latin typeface="Calibri"/>
                <a:ea typeface="Calibri"/>
                <a:cs typeface="Calibri"/>
                <a:sym typeface="Calibri"/>
              </a:rPr>
              <a:t>Biogenesis</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Shape 252"/>
          <p:cNvPicPr preferRelativeResize="0"/>
          <p:nvPr/>
        </p:nvPicPr>
        <p:blipFill>
          <a:blip r:embed="rId3"/>
          <a:stretch>
            <a:fillRect/>
          </a:stretch>
        </p:blipFill>
        <p:spPr>
          <a:xfrm>
            <a:off x="751047" y="259437"/>
            <a:ext cx="7414884" cy="2863678"/>
          </a:xfrm>
          <a:prstGeom prst="rect">
            <a:avLst/>
          </a:prstGeom>
        </p:spPr>
      </p:pic>
      <p:pic>
        <p:nvPicPr>
          <p:cNvPr id="253" name="Shape 253"/>
          <p:cNvPicPr preferRelativeResize="0"/>
          <p:nvPr/>
        </p:nvPicPr>
        <p:blipFill>
          <a:blip r:embed="rId4"/>
          <a:stretch>
            <a:fillRect/>
          </a:stretch>
        </p:blipFill>
        <p:spPr>
          <a:xfrm>
            <a:off x="1338229" y="3334714"/>
            <a:ext cx="6295141" cy="3234024"/>
          </a:xfrm>
          <a:prstGeom prst="rect">
            <a:avLst/>
          </a:prstGeom>
        </p:spPr>
      </p:pic>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lncRNA Databases</a:t>
            </a:r>
          </a:p>
        </p:txBody>
      </p:sp>
      <p:sp>
        <p:nvSpPr>
          <p:cNvPr id="259" name="Shape 259"/>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Lncrna db (</a:t>
            </a:r>
            <a:r>
              <a:rPr lang="en-US" sz="3200" b="0" i="0" u="sng" strike="noStrike" cap="none" baseline="0">
                <a:solidFill>
                  <a:schemeClr val="hlink"/>
                </a:solidFill>
                <a:latin typeface="Calibri"/>
                <a:ea typeface="Calibri"/>
                <a:cs typeface="Calibri"/>
                <a:sym typeface="Calibri"/>
                <a:hlinkClick r:id="rId3"/>
              </a:rPr>
              <a:t>http://lncrnadb.com/</a:t>
            </a:r>
            <a:r>
              <a:rPr lang="en-US" sz="3200" b="0" i="0" u="none" strike="noStrike" cap="none" baseline="0">
                <a:solidFill>
                  <a:schemeClr val="dk1"/>
                </a:solidFill>
                <a:latin typeface="Calibri"/>
                <a:ea typeface="Calibri"/>
                <a:cs typeface="Calibri"/>
                <a:sym typeface="Calibri"/>
              </a:rPr>
              <a:t>)</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FAMTOM3	 (</a:t>
            </a:r>
            <a:r>
              <a:rPr lang="en-US" sz="3200" b="0" i="0" u="sng" strike="noStrike" cap="none" baseline="0">
                <a:solidFill>
                  <a:schemeClr val="hlink"/>
                </a:solidFill>
                <a:latin typeface="Calibri"/>
                <a:ea typeface="Calibri"/>
                <a:cs typeface="Calibri"/>
                <a:sym typeface="Calibri"/>
                <a:hlinkClick r:id="rId4"/>
              </a:rPr>
              <a:t>http://fantom.gsc.riken.jp/4/</a:t>
            </a:r>
            <a:r>
              <a:rPr lang="en-US" sz="3200" b="0" i="0" u="none" strike="noStrike" cap="none" baseline="0">
                <a:solidFill>
                  <a:schemeClr val="dk1"/>
                </a:solidFill>
                <a:latin typeface="Calibri"/>
                <a:ea typeface="Calibri"/>
                <a:cs typeface="Calibri"/>
                <a:sym typeface="Calibri"/>
              </a:rPr>
              <a:t>)</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NONCODE v3.0</a:t>
            </a:r>
          </a:p>
          <a:p>
            <a:pPr marL="342900" marR="0" lvl="0" indent="-342900" algn="l" rtl="0">
              <a:spcBef>
                <a:spcPts val="640"/>
              </a:spcBef>
              <a:buClr>
                <a:schemeClr val="dk1"/>
              </a:buClr>
              <a:buSzPct val="100000"/>
              <a:buFont typeface="Calibri"/>
              <a:buChar char="•"/>
            </a:pPr>
            <a:r>
              <a:rPr lang="en-US" sz="3200" b="0" i="0" u="none" strike="noStrike" cap="none" baseline="0">
                <a:solidFill>
                  <a:schemeClr val="dk1"/>
                </a:solidFill>
                <a:latin typeface="Calibri"/>
                <a:ea typeface="Calibri"/>
                <a:cs typeface="Calibri"/>
                <a:sym typeface="Calibri"/>
              </a:rPr>
              <a:t>ncFANS</a:t>
            </a:r>
          </a:p>
          <a:p>
            <a:endParaRPr lang="en-US" sz="3200" b="0" i="0" u="none" strike="noStrike" cap="none" baseline="0">
              <a:solidFill>
                <a:schemeClr val="dk1"/>
              </a:solidFill>
              <a:latin typeface="Calibri"/>
              <a:ea typeface="Calibri"/>
              <a:cs typeface="Calibri"/>
              <a:sym typeface="Calibri"/>
            </a:endParaRPr>
          </a:p>
          <a:p>
            <a:endParaRPr lang="en-US" sz="3200" b="0" i="0" u="none" strike="noStrike" cap="none" baseline="0">
              <a:solidFill>
                <a:schemeClr val="dk1"/>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457200" y="274637"/>
            <a:ext cx="8229600" cy="708517"/>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3950" b="0" i="0" u="none" strike="noStrike" cap="none" baseline="0">
                <a:solidFill>
                  <a:schemeClr val="dk1"/>
                </a:solidFill>
                <a:latin typeface="Calibri"/>
                <a:ea typeface="Calibri"/>
                <a:cs typeface="Calibri"/>
                <a:sym typeface="Calibri"/>
              </a:rPr>
              <a:t>Potential functions of lncRNA</a:t>
            </a:r>
          </a:p>
        </p:txBody>
      </p:sp>
      <p:pic>
        <p:nvPicPr>
          <p:cNvPr id="265" name="Shape 265"/>
          <p:cNvPicPr preferRelativeResize="0"/>
          <p:nvPr/>
        </p:nvPicPr>
        <p:blipFill>
          <a:blip r:embed="rId3"/>
          <a:stretch>
            <a:fillRect/>
          </a:stretch>
        </p:blipFill>
        <p:spPr>
          <a:xfrm>
            <a:off x="0" y="983154"/>
            <a:ext cx="9144000" cy="4694508"/>
          </a:xfrm>
          <a:prstGeom prst="rect">
            <a:avLst/>
          </a:prstGeom>
        </p:spPr>
      </p:pic>
      <p:sp>
        <p:nvSpPr>
          <p:cNvPr id="266" name="Shape 266"/>
          <p:cNvSpPr/>
          <p:nvPr/>
        </p:nvSpPr>
        <p:spPr>
          <a:xfrm>
            <a:off x="1461128" y="6098996"/>
            <a:ext cx="7537784"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Wilusz JE, Sunwoo H, Spector DL. Long noncoding RNAs: functional surprises from the RNA world. Genes Dev. 2009 23(13):1494-504.</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457200" y="274637"/>
            <a:ext cx="3411345" cy="2995595"/>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Modular principles of lncRNAs</a:t>
            </a:r>
          </a:p>
        </p:txBody>
      </p:sp>
      <p:pic>
        <p:nvPicPr>
          <p:cNvPr id="273" name="Shape 273"/>
          <p:cNvPicPr preferRelativeResize="0"/>
          <p:nvPr/>
        </p:nvPicPr>
        <p:blipFill>
          <a:blip r:embed="rId3"/>
          <a:stretch>
            <a:fillRect/>
          </a:stretch>
        </p:blipFill>
        <p:spPr>
          <a:xfrm>
            <a:off x="4652235" y="0"/>
            <a:ext cx="3892377" cy="6858000"/>
          </a:xfrm>
          <a:prstGeom prst="rect">
            <a:avLst/>
          </a:prstGeom>
        </p:spPr>
      </p:pic>
      <p:sp>
        <p:nvSpPr>
          <p:cNvPr id="274" name="Shape 274"/>
          <p:cNvSpPr/>
          <p:nvPr/>
        </p:nvSpPr>
        <p:spPr>
          <a:xfrm>
            <a:off x="311216" y="5420010"/>
            <a:ext cx="3557327"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Guttman M, Rinn JL. Modular regulatory principles of large non coding RNAs. Nature. 2012 482(7385):339-46</a:t>
            </a: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To </a:t>
            </a:r>
            <a:r>
              <a:rPr lang="en-US" sz="4400" b="0" i="1" u="none" strike="noStrike" cap="none" baseline="0">
                <a:solidFill>
                  <a:schemeClr val="dk1"/>
                </a:solidFill>
                <a:latin typeface="Calibri"/>
                <a:ea typeface="Calibri"/>
                <a:cs typeface="Calibri"/>
                <a:sym typeface="Calibri"/>
              </a:rPr>
              <a:t>cis</a:t>
            </a:r>
            <a:r>
              <a:rPr lang="en-US" sz="4400" b="0" i="0" u="none" strike="noStrike" cap="none" baseline="0">
                <a:solidFill>
                  <a:schemeClr val="dk1"/>
                </a:solidFill>
                <a:latin typeface="Calibri"/>
                <a:ea typeface="Calibri"/>
                <a:cs typeface="Calibri"/>
                <a:sym typeface="Calibri"/>
              </a:rPr>
              <a:t> or not to </a:t>
            </a:r>
            <a:r>
              <a:rPr lang="en-US" sz="4400" b="0" i="1" u="none" strike="noStrike" cap="none" baseline="0">
                <a:solidFill>
                  <a:schemeClr val="dk1"/>
                </a:solidFill>
                <a:latin typeface="Calibri"/>
                <a:ea typeface="Calibri"/>
                <a:cs typeface="Calibri"/>
                <a:sym typeface="Calibri"/>
              </a:rPr>
              <a:t>cis</a:t>
            </a:r>
          </a:p>
        </p:txBody>
      </p:sp>
      <p:pic>
        <p:nvPicPr>
          <p:cNvPr id="281" name="Shape 281"/>
          <p:cNvPicPr preferRelativeResize="0"/>
          <p:nvPr/>
        </p:nvPicPr>
        <p:blipFill>
          <a:blip r:embed="rId3"/>
          <a:stretch>
            <a:fillRect/>
          </a:stretch>
        </p:blipFill>
        <p:spPr>
          <a:xfrm>
            <a:off x="0" y="1684750"/>
            <a:ext cx="9144000" cy="5173249"/>
          </a:xfrm>
          <a:prstGeom prst="rect">
            <a:avLst/>
          </a:prstGeom>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457200" y="86395"/>
            <a:ext cx="8229600" cy="845416"/>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Co-expression network</a:t>
            </a:r>
          </a:p>
        </p:txBody>
      </p:sp>
      <p:pic>
        <p:nvPicPr>
          <p:cNvPr id="287" name="Shape 287"/>
          <p:cNvPicPr preferRelativeResize="0"/>
          <p:nvPr/>
        </p:nvPicPr>
        <p:blipFill>
          <a:blip r:embed="rId3"/>
          <a:stretch>
            <a:fillRect/>
          </a:stretch>
        </p:blipFill>
        <p:spPr>
          <a:xfrm>
            <a:off x="14597" y="943919"/>
            <a:ext cx="9144000" cy="5110178"/>
          </a:xfrm>
          <a:prstGeom prst="rect">
            <a:avLst/>
          </a:prstGeom>
        </p:spPr>
      </p:pic>
      <p:sp>
        <p:nvSpPr>
          <p:cNvPr id="288" name="Shape 288"/>
          <p:cNvSpPr/>
          <p:nvPr/>
        </p:nvSpPr>
        <p:spPr>
          <a:xfrm>
            <a:off x="655447" y="6108717"/>
            <a:ext cx="8400037"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solidFill>
                  <a:schemeClr val="dk1"/>
                </a:solidFill>
                <a:latin typeface="Calibri"/>
                <a:ea typeface="Calibri"/>
                <a:cs typeface="Calibri"/>
                <a:sym typeface="Calibri"/>
              </a:rPr>
              <a:t>Liao Q,. Large-scale prediction of long non-coding RNA functions in a coding-non-coding gene co-expression network. Nucleic Acids Res.  2011 May;39(9):3864-78</a:t>
            </a: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Shape 318"/>
          <p:cNvPicPr preferRelativeResize="0"/>
          <p:nvPr/>
        </p:nvPicPr>
        <p:blipFill>
          <a:blip r:embed="rId3"/>
          <a:stretch>
            <a:fillRect/>
          </a:stretch>
        </p:blipFill>
        <p:spPr>
          <a:xfrm>
            <a:off x="2500830" y="1560419"/>
            <a:ext cx="3333091" cy="2340337"/>
          </a:xfrm>
          <a:prstGeom prst="rect">
            <a:avLst/>
          </a:prstGeom>
        </p:spPr>
      </p:pic>
      <p:sp>
        <p:nvSpPr>
          <p:cNvPr id="319" name="Shape 319"/>
          <p:cNvSpPr txBox="1">
            <a:spLocks noGrp="1"/>
          </p:cNvSpPr>
          <p:nvPr>
            <p:ph type="body" idx="1"/>
          </p:nvPr>
        </p:nvSpPr>
        <p:spPr>
          <a:xfrm>
            <a:off x="2500830" y="1560419"/>
            <a:ext cx="3333092" cy="2340336"/>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a:p>
        </p:txBody>
      </p:sp>
      <p:pic>
        <p:nvPicPr>
          <p:cNvPr id="320" name="Shape 320"/>
          <p:cNvPicPr preferRelativeResize="0"/>
          <p:nvPr/>
        </p:nvPicPr>
        <p:blipFill>
          <a:blip r:embed="rId4"/>
          <a:stretch>
            <a:fillRect/>
          </a:stretch>
        </p:blipFill>
        <p:spPr>
          <a:xfrm>
            <a:off x="5277080" y="4014269"/>
            <a:ext cx="3649682" cy="2562631"/>
          </a:xfrm>
          <a:prstGeom prst="rect">
            <a:avLst/>
          </a:prstGeom>
        </p:spPr>
      </p:pic>
      <p:pic>
        <p:nvPicPr>
          <p:cNvPr id="321" name="Shape 321"/>
          <p:cNvPicPr preferRelativeResize="0"/>
          <p:nvPr/>
        </p:nvPicPr>
        <p:blipFill>
          <a:blip r:embed="rId5"/>
          <a:stretch>
            <a:fillRect/>
          </a:stretch>
        </p:blipFill>
        <p:spPr>
          <a:xfrm>
            <a:off x="286438" y="4083814"/>
            <a:ext cx="3388060" cy="2378931"/>
          </a:xfrm>
          <a:prstGeom prst="rect">
            <a:avLst/>
          </a:prstGeom>
        </p:spPr>
      </p:pic>
      <p:sp>
        <p:nvSpPr>
          <p:cNvPr id="322" name="Shape 32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3333CC"/>
              </a:buClr>
              <a:buSzPct val="25000"/>
              <a:buFont typeface="Calibri"/>
              <a:buNone/>
            </a:pPr>
            <a:r>
              <a:rPr lang="en-US" sz="2400" b="0" i="0" u="none" strike="noStrike" cap="none" baseline="0">
                <a:solidFill>
                  <a:srgbClr val="3333CC"/>
                </a:solidFill>
                <a:latin typeface="Calibri"/>
                <a:ea typeface="Calibri"/>
                <a:cs typeface="Calibri"/>
                <a:sym typeface="Calibri"/>
              </a:rPr>
              <a:t>關聯式網絡料庫的 node 建立- - 連結非編碼RNA和IAV感染</a:t>
            </a:r>
            <a:br>
              <a:rPr lang="en-US" sz="2400" b="0" i="0" u="none" strike="noStrike" cap="none" baseline="0">
                <a:solidFill>
                  <a:srgbClr val="3333CC"/>
                </a:solidFill>
                <a:latin typeface="Calibri"/>
                <a:ea typeface="Calibri"/>
                <a:cs typeface="Calibri"/>
                <a:sym typeface="Calibri"/>
              </a:rPr>
            </a:br>
            <a:r>
              <a:rPr lang="en-US" sz="2400" b="0" i="0" u="none" strike="noStrike" cap="none" baseline="0">
                <a:solidFill>
                  <a:srgbClr val="3333CC"/>
                </a:solidFill>
                <a:latin typeface="Calibri"/>
                <a:ea typeface="Calibri"/>
                <a:cs typeface="Calibri"/>
                <a:sym typeface="Calibri"/>
              </a:rPr>
              <a:t>(依據 functional, structure, parameter and etc.)</a:t>
            </a:r>
          </a:p>
        </p:txBody>
      </p:sp>
      <p:cxnSp>
        <p:nvCxnSpPr>
          <p:cNvPr id="323" name="Shape 323"/>
          <p:cNvCxnSpPr>
            <a:endCxn id="319" idx="1"/>
          </p:cNvCxnSpPr>
          <p:nvPr/>
        </p:nvCxnSpPr>
        <p:spPr>
          <a:xfrm rot="10800000" flipH="1">
            <a:off x="1839817" y="2730587"/>
            <a:ext cx="661013" cy="794809"/>
          </a:xfrm>
          <a:prstGeom prst="straightConnector1">
            <a:avLst/>
          </a:prstGeom>
          <a:noFill/>
          <a:ln w="9525" cap="flat">
            <a:solidFill>
              <a:schemeClr val="accent1"/>
            </a:solidFill>
            <a:prstDash val="solid"/>
            <a:round/>
            <a:headEnd type="stealth" w="lg" len="lg"/>
            <a:tailEnd type="stealth" w="lg" len="lg"/>
          </a:ln>
        </p:spPr>
      </p:cxnSp>
      <p:cxnSp>
        <p:nvCxnSpPr>
          <p:cNvPr id="324" name="Shape 324"/>
          <p:cNvCxnSpPr/>
          <p:nvPr/>
        </p:nvCxnSpPr>
        <p:spPr>
          <a:xfrm>
            <a:off x="3833869" y="5295583"/>
            <a:ext cx="1112702" cy="0"/>
          </a:xfrm>
          <a:prstGeom prst="straightConnector1">
            <a:avLst/>
          </a:prstGeom>
          <a:noFill/>
          <a:ln w="9525" cap="flat">
            <a:solidFill>
              <a:schemeClr val="accent1"/>
            </a:solidFill>
            <a:prstDash val="solid"/>
            <a:round/>
            <a:headEnd type="stealth" w="lg" len="lg"/>
            <a:tailEnd type="stealth" w="lg" len="lg"/>
          </a:ln>
        </p:spPr>
      </p:cxnSp>
      <p:cxnSp>
        <p:nvCxnSpPr>
          <p:cNvPr id="325" name="Shape 325"/>
          <p:cNvCxnSpPr/>
          <p:nvPr/>
        </p:nvCxnSpPr>
        <p:spPr>
          <a:xfrm>
            <a:off x="5949107" y="3205908"/>
            <a:ext cx="583894" cy="572878"/>
          </a:xfrm>
          <a:prstGeom prst="straightConnector1">
            <a:avLst/>
          </a:prstGeom>
          <a:noFill/>
          <a:ln w="9525" cap="flat">
            <a:solidFill>
              <a:schemeClr val="accent1"/>
            </a:solidFill>
            <a:prstDash val="solid"/>
            <a:round/>
            <a:headEnd type="stealth" w="lg" len="lg"/>
            <a:tailEnd type="stealth" w="lg" len="lg"/>
          </a:ln>
        </p:spPr>
      </p:cxn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3333CC"/>
              </a:buClr>
              <a:buSzPct val="25000"/>
              <a:buFont typeface="Calibri"/>
              <a:buNone/>
            </a:pPr>
            <a:r>
              <a:rPr lang="en-US" sz="3200" b="0" i="0" u="none" strike="noStrike" cap="none" baseline="0" dirty="0" smtClean="0">
                <a:solidFill>
                  <a:srgbClr val="3333CC"/>
                </a:solidFill>
                <a:latin typeface="Calibri"/>
                <a:ea typeface="Calibri"/>
                <a:cs typeface="Calibri"/>
                <a:sym typeface="Calibri"/>
              </a:rPr>
              <a:t>Associated regulation networking</a:t>
            </a:r>
            <a:endParaRPr lang="en-US" sz="3200" b="0" i="0" u="none" strike="noStrike" cap="none" baseline="0" dirty="0">
              <a:solidFill>
                <a:srgbClr val="3333CC"/>
              </a:solidFill>
              <a:latin typeface="Calibri"/>
              <a:ea typeface="Calibri"/>
              <a:cs typeface="Calibri"/>
              <a:sym typeface="Calibri"/>
            </a:endParaRPr>
          </a:p>
        </p:txBody>
      </p:sp>
      <p:sp>
        <p:nvSpPr>
          <p:cNvPr id="332" name="Shape 332"/>
          <p:cNvSpPr txBox="1"/>
          <p:nvPr/>
        </p:nvSpPr>
        <p:spPr>
          <a:xfrm>
            <a:off x="605927" y="6270553"/>
            <a:ext cx="7689773" cy="307777"/>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400" b="0" i="0" u="none" strike="noStrike" cap="none" baseline="0" dirty="0">
                <a:solidFill>
                  <a:schemeClr val="dk1"/>
                </a:solidFill>
                <a:latin typeface="Calibri"/>
                <a:ea typeface="Calibri"/>
                <a:cs typeface="Calibri"/>
                <a:sym typeface="Calibri"/>
              </a:rPr>
              <a:t>Vinod </a:t>
            </a:r>
            <a:r>
              <a:rPr lang="en-US" sz="1400" b="0" i="0" u="none" strike="noStrike" cap="none" baseline="0" dirty="0" err="1">
                <a:solidFill>
                  <a:schemeClr val="dk1"/>
                </a:solidFill>
                <a:latin typeface="Calibri"/>
                <a:ea typeface="Calibri"/>
                <a:cs typeface="Calibri"/>
                <a:sym typeface="Calibri"/>
              </a:rPr>
              <a:t>Scaria</a:t>
            </a:r>
            <a:r>
              <a:rPr lang="en-US" sz="1400" b="0" i="0" u="none" strike="noStrike" cap="none" baseline="0" dirty="0">
                <a:solidFill>
                  <a:schemeClr val="dk1"/>
                </a:solidFill>
                <a:latin typeface="Calibri"/>
                <a:ea typeface="Calibri"/>
                <a:cs typeface="Calibri"/>
                <a:sym typeface="Calibri"/>
              </a:rPr>
              <a:t>* and </a:t>
            </a:r>
            <a:r>
              <a:rPr lang="en-US" sz="1400" b="0" i="0" u="none" strike="noStrike" cap="none" baseline="0" dirty="0" err="1">
                <a:solidFill>
                  <a:schemeClr val="dk1"/>
                </a:solidFill>
                <a:latin typeface="Calibri"/>
                <a:ea typeface="Calibri"/>
                <a:cs typeface="Calibri"/>
                <a:sym typeface="Calibri"/>
              </a:rPr>
              <a:t>Vaibhav</a:t>
            </a:r>
            <a:r>
              <a:rPr lang="en-US" sz="1400" b="0" i="0" u="none" strike="noStrike" cap="none" baseline="0" dirty="0">
                <a:solidFill>
                  <a:schemeClr val="dk1"/>
                </a:solidFill>
                <a:latin typeface="Calibri"/>
                <a:ea typeface="Calibri"/>
                <a:cs typeface="Calibri"/>
                <a:sym typeface="Calibri"/>
              </a:rPr>
              <a:t> </a:t>
            </a:r>
            <a:r>
              <a:rPr lang="en-US" sz="1400" b="0" i="0" u="none" strike="noStrike" cap="none" baseline="0" dirty="0" err="1">
                <a:solidFill>
                  <a:schemeClr val="dk1"/>
                </a:solidFill>
                <a:latin typeface="Calibri"/>
                <a:ea typeface="Calibri"/>
                <a:cs typeface="Calibri"/>
                <a:sym typeface="Calibri"/>
              </a:rPr>
              <a:t>Jadhav</a:t>
            </a:r>
            <a:r>
              <a:rPr lang="en-US" sz="1400" b="0" i="0" u="none" strike="noStrike" cap="none" baseline="0" dirty="0">
                <a:solidFill>
                  <a:schemeClr val="dk1"/>
                </a:solidFill>
                <a:latin typeface="Calibri"/>
                <a:ea typeface="Calibri"/>
                <a:cs typeface="Calibri"/>
                <a:sym typeface="Calibri"/>
              </a:rPr>
              <a:t>, microRNAs in viral </a:t>
            </a:r>
            <a:r>
              <a:rPr lang="en-US" sz="1400" b="0" i="0" u="none" strike="noStrike" cap="none" baseline="0" dirty="0" err="1">
                <a:solidFill>
                  <a:schemeClr val="dk1"/>
                </a:solidFill>
                <a:latin typeface="Calibri"/>
                <a:ea typeface="Calibri"/>
                <a:cs typeface="Calibri"/>
                <a:sym typeface="Calibri"/>
              </a:rPr>
              <a:t>oncogenesis</a:t>
            </a:r>
            <a:r>
              <a:rPr lang="en-US" sz="1400" b="0" i="0" u="none" strike="noStrike" cap="none" baseline="0" dirty="0">
                <a:solidFill>
                  <a:schemeClr val="dk1"/>
                </a:solidFill>
                <a:latin typeface="Calibri"/>
                <a:ea typeface="Calibri"/>
                <a:cs typeface="Calibri"/>
                <a:sym typeface="Calibri"/>
              </a:rPr>
              <a:t>, </a:t>
            </a:r>
            <a:r>
              <a:rPr lang="en-US" sz="1400" b="0" i="0" u="none" strike="noStrike" cap="none" baseline="0" dirty="0" err="1">
                <a:solidFill>
                  <a:schemeClr val="dk1"/>
                </a:solidFill>
                <a:latin typeface="Calibri"/>
                <a:ea typeface="Calibri"/>
                <a:cs typeface="Calibri"/>
                <a:sym typeface="Calibri"/>
              </a:rPr>
              <a:t>Retrovirology</a:t>
            </a:r>
            <a:r>
              <a:rPr lang="en-US" sz="1400" b="0" i="0" u="none" strike="noStrike" cap="none" baseline="0" dirty="0">
                <a:solidFill>
                  <a:schemeClr val="dk1"/>
                </a:solidFill>
                <a:latin typeface="Calibri"/>
                <a:ea typeface="Calibri"/>
                <a:cs typeface="Calibri"/>
                <a:sym typeface="Calibri"/>
              </a:rPr>
              <a:t> 2007, 4:82</a:t>
            </a:r>
          </a:p>
        </p:txBody>
      </p:sp>
      <p:pic>
        <p:nvPicPr>
          <p:cNvPr id="333" name="Shape 333"/>
          <p:cNvPicPr preferRelativeResize="0"/>
          <p:nvPr/>
        </p:nvPicPr>
        <p:blipFill>
          <a:blip r:embed="rId3"/>
          <a:stretch>
            <a:fillRect/>
          </a:stretch>
        </p:blipFill>
        <p:spPr>
          <a:xfrm>
            <a:off x="6876256" y="2708920"/>
            <a:ext cx="1792628" cy="1344843"/>
          </a:xfrm>
          <a:prstGeom prst="rect">
            <a:avLst/>
          </a:prstGeom>
        </p:spPr>
      </p:pic>
      <p:sp>
        <p:nvSpPr>
          <p:cNvPr id="336" name="Shape 336"/>
          <p:cNvSpPr txBox="1"/>
          <p:nvPr/>
        </p:nvSpPr>
        <p:spPr>
          <a:xfrm>
            <a:off x="6698254" y="5464367"/>
            <a:ext cx="2315826"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Mean field calculation </a:t>
            </a:r>
          </a:p>
        </p:txBody>
      </p:sp>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477981"/>
            <a:ext cx="6297991" cy="4471299"/>
          </a:xfrm>
          <a:prstGeom prst="rect">
            <a:avLst/>
          </a:prstGeom>
        </p:spPr>
      </p:pic>
      <p:cxnSp>
        <p:nvCxnSpPr>
          <p:cNvPr id="4" name="直線單箭頭接點 3"/>
          <p:cNvCxnSpPr/>
          <p:nvPr/>
        </p:nvCxnSpPr>
        <p:spPr>
          <a:xfrm>
            <a:off x="6228184" y="2348880"/>
            <a:ext cx="648072" cy="36004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6300192" y="3933056"/>
            <a:ext cx="720080" cy="50405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3333CC"/>
              </a:buClr>
              <a:buSzPct val="25000"/>
              <a:buFont typeface="Calibri"/>
              <a:buNone/>
            </a:pPr>
            <a:r>
              <a:rPr lang="en-US" sz="4400" b="0" i="0" u="none" strike="noStrike" cap="none" baseline="0">
                <a:solidFill>
                  <a:srgbClr val="3333CC"/>
                </a:solidFill>
                <a:latin typeface="Calibri"/>
                <a:ea typeface="Calibri"/>
                <a:cs typeface="Calibri"/>
                <a:sym typeface="Calibri"/>
              </a:rPr>
              <a:t>Refer to the bio databases</a:t>
            </a:r>
          </a:p>
        </p:txBody>
      </p:sp>
      <p:sp>
        <p:nvSpPr>
          <p:cNvPr id="342" name="Shape 342"/>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rgbClr val="3333CC"/>
              </a:buClr>
              <a:buSzPct val="100000"/>
              <a:buFont typeface="Calibri"/>
              <a:buChar char="•"/>
            </a:pPr>
            <a:r>
              <a:rPr lang="en-US" sz="2000" b="0" i="0" u="none" strike="noStrike" cap="none" baseline="0">
                <a:solidFill>
                  <a:srgbClr val="3333CC"/>
                </a:solidFill>
                <a:latin typeface="Calibri"/>
                <a:ea typeface="Calibri"/>
                <a:cs typeface="Calibri"/>
                <a:sym typeface="Calibri"/>
              </a:rPr>
              <a:t>例如EMBL Database，GenBank， IMGT， dbEST，5S rRNA	，SWISS-PROT， PIR	( Protein Information Resource database)，PDB(Protein data bank)，PROSITE	(Database of protein domains, families and functional sites)，ENZYME(	Enzyme nomenclature database)，REBASE	(The Restriction Enzyme Database)，HSSP( Homology-derived secondary structure of proteins database)，BLOCKS( Protein Blocks Database)，KABAT( Database of Sequences of Proteins of Immunological Interest)，InterPro ，TMBASE( Database of Membrane Spanning Protein Segments)， DICTYDB， EcoGene (	E.coli database collection)，FLYBASE(	A Database of Drosophila Genes &amp; Genomes)，MAIZEDB，SGD( Saccharomyces Genome Database)，SUBTILIST(a database dedicated to the analysis of the genome of Bacillus subtilis)，WORMPEP (Caenorhabditis Genome database)，GCRDB(a G-protein-coupled receptor database)，OMIM (Online Mendelian Inheritance in ManTM)，RHDP	 (The Radiation Hybrid Database)，SWISS-2DPAGE(Two-dimensional polyacrylamide gel electrophoresis database)，</a:t>
            </a:r>
          </a:p>
          <a:p>
            <a:endParaRPr lang="en-US" sz="2000" b="0" i="0" u="none" strike="noStrike" cap="none" baseline="0">
              <a:solidFill>
                <a:srgbClr val="3333CC"/>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reference</a:t>
            </a:r>
          </a:p>
        </p:txBody>
      </p:sp>
      <p:sp>
        <p:nvSpPr>
          <p:cNvPr id="354" name="Shape 354"/>
          <p:cNvSpPr txBox="1">
            <a:spLocks noGrp="1"/>
          </p:cNvSpPr>
          <p:nvPr>
            <p:ph type="body" idx="1"/>
          </p:nvPr>
        </p:nvSpPr>
        <p:spPr>
          <a:xfrm>
            <a:off x="457200" y="1600200"/>
            <a:ext cx="8229600" cy="4525963"/>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0"/>
              </a:spcBef>
              <a:buClr>
                <a:srgbClr val="3333CC"/>
              </a:buClr>
              <a:buSzPct val="97500"/>
              <a:buFont typeface="Calibri"/>
              <a:buChar char="•"/>
            </a:pPr>
            <a:r>
              <a:rPr lang="en-US" sz="1950" b="0" i="0" u="sng" strike="noStrike" cap="none" baseline="0">
                <a:solidFill>
                  <a:schemeClr val="hlink"/>
                </a:solidFill>
                <a:latin typeface="Calibri"/>
                <a:ea typeface="Calibri"/>
                <a:cs typeface="Calibri"/>
                <a:sym typeface="Calibri"/>
                <a:hlinkClick r:id="rId3"/>
              </a:rPr>
              <a:t>http://compbio.ucdenver.edu/hunter/cpbs7712/documents/Phang_Lab_Talk2_2012small.pptx</a:t>
            </a:r>
          </a:p>
          <a:p>
            <a:endParaRPr lang="en-US" sz="1950" b="0" i="0" u="sng" strike="noStrike" cap="none" baseline="0">
              <a:solidFill>
                <a:schemeClr val="hlink"/>
              </a:solidFill>
              <a:latin typeface="Calibri"/>
              <a:ea typeface="Calibri"/>
              <a:cs typeface="Calibri"/>
              <a:sym typeface="Calibri"/>
              <a:hlinkClick r:id="rId3"/>
            </a:endParaRPr>
          </a:p>
          <a:p>
            <a:pPr marL="342900" marR="0" lvl="0" indent="-342900" algn="l" rtl="0">
              <a:lnSpc>
                <a:spcPct val="80000"/>
              </a:lnSpc>
              <a:spcBef>
                <a:spcPts val="390"/>
              </a:spcBef>
              <a:buClr>
                <a:srgbClr val="3333CC"/>
              </a:buClr>
              <a:buSzPct val="97500"/>
              <a:buFont typeface="Calibri"/>
              <a:buChar char="•"/>
            </a:pPr>
            <a:r>
              <a:rPr lang="en-US" sz="1950" b="0" i="0" u="none" strike="noStrike" cap="none" baseline="0">
                <a:solidFill>
                  <a:srgbClr val="3333CC"/>
                </a:solidFill>
                <a:latin typeface="Calibri"/>
                <a:ea typeface="Calibri"/>
                <a:cs typeface="Calibri"/>
                <a:sym typeface="Calibri"/>
              </a:rPr>
              <a:t>Medina RA, García-Sastre A. Influenza A viruses: new research developments. Nat. Rev. Microbiol 9, 590- 603 (2011)</a:t>
            </a:r>
          </a:p>
          <a:p>
            <a:pPr marL="342900" marR="0" lvl="0" indent="-342900" algn="l" rtl="0">
              <a:lnSpc>
                <a:spcPct val="80000"/>
              </a:lnSpc>
              <a:spcBef>
                <a:spcPts val="390"/>
              </a:spcBef>
              <a:buClr>
                <a:srgbClr val="3333CC"/>
              </a:buClr>
              <a:buSzPct val="97500"/>
              <a:buFont typeface="Calibri"/>
              <a:buChar char="•"/>
            </a:pPr>
            <a:r>
              <a:rPr lang="en-US" sz="1950" b="0" i="0" u="none" strike="noStrike" cap="none" baseline="0">
                <a:solidFill>
                  <a:srgbClr val="3333CC"/>
                </a:solidFill>
                <a:latin typeface="Calibri"/>
                <a:ea typeface="Calibri"/>
                <a:cs typeface="Calibri"/>
                <a:sym typeface="Calibri"/>
              </a:rPr>
              <a:t>E. Levine, Z. Zhang, T. Kuhlman, and T. Hwa, Quantitative Characteristics of Gene Regulation Mediated by small RNA, PLoS Biol 5: e229 (2007). </a:t>
            </a:r>
          </a:p>
          <a:p>
            <a:pPr marL="342900" marR="0" lvl="0" indent="-342900" algn="l" rtl="0">
              <a:lnSpc>
                <a:spcPct val="80000"/>
              </a:lnSpc>
              <a:spcBef>
                <a:spcPts val="390"/>
              </a:spcBef>
              <a:buClr>
                <a:srgbClr val="3333CC"/>
              </a:buClr>
              <a:buSzPct val="97500"/>
              <a:buFont typeface="Calibri"/>
              <a:buChar char="•"/>
            </a:pPr>
            <a:r>
              <a:rPr lang="en-US" sz="1950" b="0" i="0" u="none" strike="noStrike" cap="none" baseline="0">
                <a:solidFill>
                  <a:srgbClr val="3333CC"/>
                </a:solidFill>
                <a:latin typeface="Calibri"/>
                <a:ea typeface="Calibri"/>
                <a:cs typeface="Calibri"/>
                <a:sym typeface="Calibri"/>
              </a:rPr>
              <a:t>Carla Winterling, Manuel Koch, Max Koeppel, Fernando Garcia-Alcalde, Alexander Karlas, Thomas F Meyer, Evidence for a crucial role of a host non-coding RNA in influenza A virus replication, RNA biology, vol 11, issue 1 (2013)</a:t>
            </a:r>
          </a:p>
          <a:p>
            <a:pPr marL="342900" marR="0" lvl="0" indent="-342900" algn="l" rtl="0">
              <a:lnSpc>
                <a:spcPct val="80000"/>
              </a:lnSpc>
              <a:spcBef>
                <a:spcPts val="390"/>
              </a:spcBef>
              <a:buClr>
                <a:srgbClr val="3333CC"/>
              </a:buClr>
              <a:buSzPct val="97500"/>
              <a:buFont typeface="Calibri"/>
              <a:buChar char="•"/>
            </a:pPr>
            <a:r>
              <a:rPr lang="en-US" sz="1950" b="0" i="0" u="none" strike="noStrike" cap="none" baseline="0">
                <a:solidFill>
                  <a:srgbClr val="3333CC"/>
                </a:solidFill>
                <a:latin typeface="Calibri"/>
                <a:ea typeface="Calibri"/>
                <a:cs typeface="Calibri"/>
                <a:sym typeface="Calibri"/>
              </a:rPr>
              <a:t>Watanabe T, Watanabe S, Kawaoka Y. Cellular networks involved in the influenza virus life cycle. Cell Host Microbe 7, 427- 39 (2010) </a:t>
            </a:r>
          </a:p>
          <a:p>
            <a:pPr marL="342900" marR="0" lvl="0" indent="-342900" algn="l" rtl="0">
              <a:lnSpc>
                <a:spcPct val="80000"/>
              </a:lnSpc>
              <a:spcBef>
                <a:spcPts val="390"/>
              </a:spcBef>
              <a:buClr>
                <a:srgbClr val="3333CC"/>
              </a:buClr>
              <a:buSzPct val="97500"/>
              <a:buFont typeface="Calibri"/>
              <a:buChar char="•"/>
            </a:pPr>
            <a:r>
              <a:rPr lang="en-US" sz="1950" b="0" i="0" u="none" strike="noStrike" cap="none" baseline="0">
                <a:solidFill>
                  <a:srgbClr val="3333CC"/>
                </a:solidFill>
                <a:latin typeface="Calibri"/>
                <a:ea typeface="Calibri"/>
                <a:cs typeface="Calibri"/>
                <a:sym typeface="Calibri"/>
              </a:rPr>
              <a:t>Djebali S, Davis CA, Merkel A, Dobin A, Lassmann T, Mortazavi A, Tanzer A, Lagarde J, Lin W, Schlesinger F, et al. Landscape of transcription in human cells. Nature 489:101 - 8(2012)</a:t>
            </a:r>
          </a:p>
          <a:p>
            <a:endParaRPr lang="en-US" sz="1950" b="0" i="0" u="none" strike="noStrike" cap="none" baseline="0">
              <a:solidFill>
                <a:srgbClr val="3333CC"/>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381000" y="381000"/>
            <a:ext cx="4267199" cy="5410200"/>
          </a:xfrm>
          <a:prstGeom prst="rect">
            <a:avLst/>
          </a:prstGeom>
          <a:noFill/>
          <a:ln>
            <a:noFill/>
          </a:ln>
        </p:spPr>
        <p:txBody>
          <a:bodyPr lIns="91425" tIns="45700" rIns="91425" bIns="45700" anchor="t" anchorCtr="0">
            <a:noAutofit/>
          </a:bodyPr>
          <a:lstStyle/>
          <a:p>
            <a:pPr marL="342900" marR="0" lvl="0" indent="-342900" algn="l" rtl="0">
              <a:lnSpc>
                <a:spcPct val="80000"/>
              </a:lnSpc>
              <a:spcBef>
                <a:spcPts val="400"/>
              </a:spcBef>
              <a:buClr>
                <a:schemeClr val="dk1"/>
              </a:buClr>
              <a:buSzPct val="100000"/>
              <a:buFont typeface="Calibri"/>
              <a:buChar char="•"/>
            </a:pPr>
            <a:r>
              <a:rPr lang="en-US" sz="2000" b="0" i="0" u="none" strike="noStrike" cap="none" baseline="0" dirty="0" smtClean="0">
                <a:solidFill>
                  <a:schemeClr val="dk1"/>
                </a:solidFill>
                <a:latin typeface="Calibri"/>
                <a:ea typeface="Calibri"/>
                <a:cs typeface="Calibri"/>
                <a:sym typeface="Calibri"/>
              </a:rPr>
              <a:t>↑ </a:t>
            </a:r>
            <a:r>
              <a:rPr lang="en-US" sz="2000" b="0" i="0" u="none" strike="noStrike" cap="none" baseline="0" dirty="0">
                <a:solidFill>
                  <a:schemeClr val="dk1"/>
                </a:solidFill>
                <a:latin typeface="Calibri"/>
                <a:ea typeface="Calibri"/>
                <a:cs typeface="Calibri"/>
                <a:sym typeface="Calibri"/>
              </a:rPr>
              <a:t>Match with target (degree of complementarity) </a:t>
            </a:r>
          </a:p>
          <a:p>
            <a:pPr marL="342900" marR="0" lvl="0" indent="-342900" algn="l" rtl="0">
              <a:lnSpc>
                <a:spcPct val="80000"/>
              </a:lnSpc>
              <a:spcBef>
                <a:spcPts val="400"/>
              </a:spcBef>
              <a:buClr>
                <a:schemeClr val="dk1"/>
              </a:buClr>
              <a:buSzPct val="25000"/>
              <a:buFont typeface="Calibri"/>
              <a:buNone/>
            </a:pPr>
            <a:r>
              <a:rPr lang="en-US" sz="2000" b="0" i="0" u="none" strike="noStrike" cap="none" baseline="0" dirty="0">
                <a:solidFill>
                  <a:schemeClr val="dk1"/>
                </a:solidFill>
                <a:latin typeface="Calibri"/>
                <a:ea typeface="Calibri"/>
                <a:cs typeface="Calibri"/>
                <a:sym typeface="Calibri"/>
              </a:rPr>
              <a:t>     = ↑ Prob. of degradation</a:t>
            </a:r>
          </a:p>
          <a:p>
            <a:endParaRPr lang="en-US" sz="200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00"/>
              </a:spcBef>
              <a:buClr>
                <a:schemeClr val="dk1"/>
              </a:buClr>
              <a:buSzPct val="100000"/>
              <a:buFont typeface="Calibri"/>
              <a:buChar char="•"/>
            </a:pPr>
            <a:r>
              <a:rPr lang="en-US" sz="2000" b="0" i="0" u="none" strike="noStrike" cap="none" baseline="0" dirty="0">
                <a:solidFill>
                  <a:schemeClr val="dk1"/>
                </a:solidFill>
                <a:latin typeface="Calibri"/>
                <a:ea typeface="Calibri"/>
                <a:cs typeface="Calibri"/>
                <a:sym typeface="Calibri"/>
              </a:rPr>
              <a:t>Possibly each </a:t>
            </a:r>
            <a:r>
              <a:rPr lang="en-US" sz="2000" b="0" i="0" u="none" strike="noStrike" cap="none" baseline="0" dirty="0" err="1">
                <a:solidFill>
                  <a:schemeClr val="dk1"/>
                </a:solidFill>
                <a:latin typeface="Calibri"/>
                <a:ea typeface="Calibri"/>
                <a:cs typeface="Calibri"/>
                <a:sym typeface="Calibri"/>
              </a:rPr>
              <a:t>miRNA</a:t>
            </a:r>
            <a:r>
              <a:rPr lang="en-US" sz="2000" b="0" i="0" u="none" strike="noStrike" cap="none" baseline="0" dirty="0">
                <a:solidFill>
                  <a:schemeClr val="dk1"/>
                </a:solidFill>
                <a:latin typeface="Calibri"/>
                <a:ea typeface="Calibri"/>
                <a:cs typeface="Calibri"/>
                <a:sym typeface="Calibri"/>
              </a:rPr>
              <a:t> may target multiple genes </a:t>
            </a:r>
          </a:p>
          <a:p>
            <a:endParaRPr lang="en-US" sz="200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00"/>
              </a:spcBef>
              <a:buClr>
                <a:schemeClr val="dk1"/>
              </a:buClr>
              <a:buSzPct val="100000"/>
              <a:buFont typeface="Calibri"/>
              <a:buChar char="•"/>
            </a:pPr>
            <a:r>
              <a:rPr lang="en-US" sz="2000" b="0" i="0" u="none" strike="noStrike" cap="none" baseline="0" dirty="0" err="1">
                <a:solidFill>
                  <a:schemeClr val="dk1"/>
                </a:solidFill>
                <a:latin typeface="Calibri"/>
                <a:ea typeface="Calibri"/>
                <a:cs typeface="Calibri"/>
                <a:sym typeface="Calibri"/>
              </a:rPr>
              <a:t>miRNA</a:t>
            </a:r>
            <a:r>
              <a:rPr lang="en-US" sz="2000" b="0" i="0" u="none" strike="noStrike" cap="none" baseline="0" dirty="0">
                <a:solidFill>
                  <a:schemeClr val="dk1"/>
                </a:solidFill>
                <a:latin typeface="Calibri"/>
                <a:ea typeface="Calibri"/>
                <a:cs typeface="Calibri"/>
                <a:sym typeface="Calibri"/>
              </a:rPr>
              <a:t> = or ≠ </a:t>
            </a:r>
            <a:r>
              <a:rPr lang="en-US" sz="2000" b="0" i="0" u="none" strike="noStrike" cap="none" baseline="0" dirty="0" err="1">
                <a:solidFill>
                  <a:schemeClr val="dk1"/>
                </a:solidFill>
                <a:latin typeface="Calibri"/>
                <a:ea typeface="Calibri"/>
                <a:cs typeface="Calibri"/>
                <a:sym typeface="Calibri"/>
              </a:rPr>
              <a:t>siRNA</a:t>
            </a:r>
            <a:r>
              <a:rPr lang="en-US" sz="2000" b="0" i="0" u="none" strike="noStrike" cap="none" baseline="0" dirty="0">
                <a:solidFill>
                  <a:schemeClr val="dk1"/>
                </a:solidFill>
                <a:latin typeface="Calibri"/>
                <a:ea typeface="Calibri"/>
                <a:cs typeface="Calibri"/>
                <a:sym typeface="Calibri"/>
              </a:rPr>
              <a:t> ?</a:t>
            </a:r>
          </a:p>
          <a:p>
            <a:pPr marL="742950" marR="0" lvl="1" indent="-285750" algn="l" rtl="0">
              <a:lnSpc>
                <a:spcPct val="80000"/>
              </a:lnSpc>
              <a:spcBef>
                <a:spcPts val="400"/>
              </a:spcBef>
              <a:buClr>
                <a:schemeClr val="dk1"/>
              </a:buClr>
              <a:buSzPct val="100000"/>
              <a:buFont typeface="Calibri"/>
              <a:buChar char="–"/>
            </a:pPr>
            <a:r>
              <a:rPr lang="en-US" sz="2000" b="0" i="0" u="none" strike="noStrike" cap="none" baseline="0" dirty="0">
                <a:solidFill>
                  <a:schemeClr val="dk1"/>
                </a:solidFill>
                <a:latin typeface="Calibri"/>
                <a:ea typeface="Calibri"/>
                <a:cs typeface="Calibri"/>
                <a:sym typeface="Calibri"/>
              </a:rPr>
              <a:t>Biochemically indistinguishable</a:t>
            </a:r>
          </a:p>
          <a:p>
            <a:pPr marL="742950" marR="0" lvl="1" indent="-285750" algn="l" rtl="0">
              <a:lnSpc>
                <a:spcPct val="80000"/>
              </a:lnSpc>
              <a:spcBef>
                <a:spcPts val="400"/>
              </a:spcBef>
              <a:buClr>
                <a:schemeClr val="dk1"/>
              </a:buClr>
              <a:buSzPct val="100000"/>
              <a:buFont typeface="Calibri"/>
              <a:buChar char="–"/>
            </a:pPr>
            <a:r>
              <a:rPr lang="en-US" sz="2000" b="0" i="0" u="none" strike="noStrike" cap="none" baseline="0" dirty="0">
                <a:solidFill>
                  <a:schemeClr val="dk1"/>
                </a:solidFill>
                <a:latin typeface="Calibri"/>
                <a:ea typeface="Calibri"/>
                <a:cs typeface="Calibri"/>
                <a:sym typeface="Calibri"/>
              </a:rPr>
              <a:t>Single vs double-stranded</a:t>
            </a:r>
          </a:p>
          <a:p>
            <a:pPr marL="742950" marR="0" lvl="1" indent="-285750" algn="l" rtl="0">
              <a:lnSpc>
                <a:spcPct val="80000"/>
              </a:lnSpc>
              <a:spcBef>
                <a:spcPts val="400"/>
              </a:spcBef>
              <a:buClr>
                <a:schemeClr val="dk1"/>
              </a:buClr>
              <a:buSzPct val="100000"/>
              <a:buFont typeface="Calibri"/>
              <a:buChar char="–"/>
            </a:pPr>
            <a:r>
              <a:rPr lang="en-US" sz="2000" b="0" i="0" u="none" strike="noStrike" cap="none" baseline="0" dirty="0">
                <a:solidFill>
                  <a:schemeClr val="dk1"/>
                </a:solidFill>
                <a:latin typeface="Calibri"/>
                <a:ea typeface="Calibri"/>
                <a:cs typeface="Calibri"/>
                <a:sym typeface="Calibri"/>
              </a:rPr>
              <a:t>Repression vs degradation?</a:t>
            </a:r>
          </a:p>
          <a:p>
            <a:endParaRPr lang="en-US" sz="2000" b="0" i="0" u="none" strike="noStrike" cap="none" baseline="0" dirty="0">
              <a:solidFill>
                <a:schemeClr val="dk1"/>
              </a:solidFill>
              <a:latin typeface="Calibri"/>
              <a:ea typeface="Calibri"/>
              <a:cs typeface="Calibri"/>
              <a:sym typeface="Calibri"/>
            </a:endParaRPr>
          </a:p>
          <a:p>
            <a:pPr marL="342900" marR="0" lvl="0" indent="-342900" algn="l" rtl="0">
              <a:lnSpc>
                <a:spcPct val="80000"/>
              </a:lnSpc>
              <a:spcBef>
                <a:spcPts val="400"/>
              </a:spcBef>
              <a:buClr>
                <a:schemeClr val="dk1"/>
              </a:buClr>
              <a:buSzPct val="100000"/>
              <a:buFont typeface="Calibri"/>
              <a:buChar char="•"/>
            </a:pPr>
            <a:r>
              <a:rPr lang="en-US" sz="2000" b="0" i="0" u="none" strike="noStrike" cap="none" baseline="0" dirty="0">
                <a:solidFill>
                  <a:schemeClr val="dk1"/>
                </a:solidFill>
                <a:latin typeface="Calibri"/>
                <a:ea typeface="Calibri"/>
                <a:cs typeface="Calibri"/>
                <a:sym typeface="Calibri"/>
              </a:rPr>
              <a:t>Post-Transcriptional</a:t>
            </a:r>
            <a:br>
              <a:rPr lang="en-US" sz="2000" b="0" i="0" u="none" strike="noStrike" cap="none" baseline="0" dirty="0">
                <a:solidFill>
                  <a:schemeClr val="dk1"/>
                </a:solidFill>
                <a:latin typeface="Calibri"/>
                <a:ea typeface="Calibri"/>
                <a:cs typeface="Calibri"/>
                <a:sym typeface="Calibri"/>
              </a:rPr>
            </a:br>
            <a:r>
              <a:rPr lang="en-US" sz="2000" b="0" i="0" u="none" strike="noStrike" cap="none" baseline="0" dirty="0">
                <a:solidFill>
                  <a:schemeClr val="dk1"/>
                </a:solidFill>
                <a:latin typeface="Calibri"/>
                <a:ea typeface="Calibri"/>
                <a:cs typeface="Calibri"/>
                <a:sym typeface="Calibri"/>
              </a:rPr>
              <a:t>Gene Silencing (PTGS)</a:t>
            </a:r>
            <a:br>
              <a:rPr lang="en-US" sz="2000" b="0" i="0" u="none" strike="noStrike" cap="none" baseline="0" dirty="0">
                <a:solidFill>
                  <a:schemeClr val="dk1"/>
                </a:solidFill>
                <a:latin typeface="Calibri"/>
                <a:ea typeface="Calibri"/>
                <a:cs typeface="Calibri"/>
                <a:sym typeface="Calibri"/>
              </a:rPr>
            </a:br>
            <a:r>
              <a:rPr lang="en-US" sz="2000" b="0" i="0" u="none" strike="noStrike" cap="none" baseline="0" dirty="0">
                <a:solidFill>
                  <a:schemeClr val="dk1"/>
                </a:solidFill>
                <a:latin typeface="Calibri"/>
                <a:ea typeface="Calibri"/>
                <a:cs typeface="Calibri"/>
                <a:sym typeface="Calibri"/>
              </a:rPr>
              <a:t>versus </a:t>
            </a:r>
            <a:br>
              <a:rPr lang="en-US" sz="2000" b="0" i="0" u="none" strike="noStrike" cap="none" baseline="0" dirty="0">
                <a:solidFill>
                  <a:schemeClr val="dk1"/>
                </a:solidFill>
                <a:latin typeface="Calibri"/>
                <a:ea typeface="Calibri"/>
                <a:cs typeface="Calibri"/>
                <a:sym typeface="Calibri"/>
              </a:rPr>
            </a:br>
            <a:r>
              <a:rPr lang="en-US" sz="2000" b="0" i="0" u="none" strike="noStrike" cap="none" baseline="0" dirty="0" err="1">
                <a:solidFill>
                  <a:schemeClr val="dk1"/>
                </a:solidFill>
                <a:latin typeface="Calibri"/>
                <a:ea typeface="Calibri"/>
                <a:cs typeface="Calibri"/>
                <a:sym typeface="Calibri"/>
              </a:rPr>
              <a:t>TransIational</a:t>
            </a:r>
            <a:r>
              <a:rPr lang="en-US" sz="2000" b="0" i="0" u="none" strike="noStrike" cap="none" baseline="0" dirty="0">
                <a:solidFill>
                  <a:schemeClr val="dk1"/>
                </a:solidFill>
                <a:latin typeface="Calibri"/>
                <a:ea typeface="Calibri"/>
                <a:cs typeface="Calibri"/>
                <a:sym typeface="Calibri"/>
              </a:rPr>
              <a:t> Inhibition</a:t>
            </a:r>
          </a:p>
          <a:p>
            <a:endParaRPr lang="en-US" sz="2000" b="0" i="0" u="none" strike="noStrike" cap="none" baseline="0" dirty="0">
              <a:solidFill>
                <a:schemeClr val="dk1"/>
              </a:solidFill>
              <a:latin typeface="Calibri"/>
              <a:ea typeface="Calibri"/>
              <a:cs typeface="Calibri"/>
              <a:sym typeface="Calibri"/>
            </a:endParaRPr>
          </a:p>
        </p:txBody>
      </p:sp>
      <p:pic>
        <p:nvPicPr>
          <p:cNvPr id="156" name="Shape 156"/>
          <p:cNvPicPr preferRelativeResize="0"/>
          <p:nvPr/>
        </p:nvPicPr>
        <p:blipFill>
          <a:blip r:embed="rId3"/>
          <a:stretch>
            <a:fillRect/>
          </a:stretch>
        </p:blipFill>
        <p:spPr>
          <a:xfrm>
            <a:off x="4733925" y="123825"/>
            <a:ext cx="4181475" cy="6505575"/>
          </a:xfrm>
          <a:prstGeom prst="rect">
            <a:avLst/>
          </a:prstGeom>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smtClean="0">
                <a:solidFill>
                  <a:srgbClr val="0000FF"/>
                </a:solidFill>
              </a:rPr>
              <a:t>指導資優生科展及論文事跡</a:t>
            </a:r>
            <a:endParaRPr lang="zh-TW" altLang="en-US" sz="2800" dirty="0">
              <a:solidFill>
                <a:srgbClr val="0000FF"/>
              </a:solidFill>
            </a:endParaRPr>
          </a:p>
        </p:txBody>
      </p:sp>
      <p:sp>
        <p:nvSpPr>
          <p:cNvPr id="3" name="文字版面配置區 2"/>
          <p:cNvSpPr>
            <a:spLocks noGrp="1"/>
          </p:cNvSpPr>
          <p:nvPr>
            <p:ph type="body" idx="1"/>
          </p:nvPr>
        </p:nvSpPr>
        <p:spPr/>
        <p:txBody>
          <a:bodyPr/>
          <a:lstStyle/>
          <a:p>
            <a:pPr marL="546100" indent="-342900">
              <a:buFont typeface="+mj-lt"/>
              <a:buAutoNum type="arabicPeriod"/>
            </a:pPr>
            <a:r>
              <a:rPr lang="en-US" altLang="zh-TW" dirty="0" smtClean="0">
                <a:solidFill>
                  <a:srgbClr val="0000FF"/>
                </a:solidFill>
              </a:rPr>
              <a:t>2000</a:t>
            </a:r>
            <a:r>
              <a:rPr lang="zh-TW" altLang="en-US" dirty="0">
                <a:solidFill>
                  <a:srgbClr val="0000FF"/>
                </a:solidFill>
              </a:rPr>
              <a:t>年</a:t>
            </a:r>
            <a:r>
              <a:rPr lang="zh-TW" altLang="en-US" dirty="0" smtClean="0">
                <a:solidFill>
                  <a:srgbClr val="0000FF"/>
                </a:solidFill>
              </a:rPr>
              <a:t>，指導科</a:t>
            </a:r>
            <a:r>
              <a:rPr lang="zh-TW" altLang="en-US" dirty="0">
                <a:solidFill>
                  <a:srgbClr val="0000FF"/>
                </a:solidFill>
              </a:rPr>
              <a:t>展</a:t>
            </a:r>
            <a:r>
              <a:rPr lang="zh-TW" altLang="en-US" dirty="0" smtClean="0">
                <a:solidFill>
                  <a:srgbClr val="0000FF"/>
                </a:solidFill>
              </a:rPr>
              <a:t>作品第</a:t>
            </a:r>
            <a:r>
              <a:rPr lang="en-US" altLang="zh-TW" dirty="0">
                <a:solidFill>
                  <a:srgbClr val="0000FF"/>
                </a:solidFill>
              </a:rPr>
              <a:t>40</a:t>
            </a:r>
            <a:r>
              <a:rPr lang="zh-TW" altLang="en-US" dirty="0" smtClean="0">
                <a:solidFill>
                  <a:srgbClr val="0000FF"/>
                </a:solidFill>
              </a:rPr>
              <a:t>屆應用科學科</a:t>
            </a:r>
            <a:r>
              <a:rPr lang="zh-TW" altLang="en-US" dirty="0" smtClean="0">
                <a:solidFill>
                  <a:srgbClr val="FF0000"/>
                </a:solidFill>
              </a:rPr>
              <a:t>全國</a:t>
            </a:r>
            <a:r>
              <a:rPr lang="zh-TW" altLang="en-US" dirty="0">
                <a:solidFill>
                  <a:srgbClr val="FF0000"/>
                </a:solidFill>
              </a:rPr>
              <a:t>第一名</a:t>
            </a:r>
            <a:r>
              <a:rPr lang="zh-TW" altLang="en-US" dirty="0">
                <a:solidFill>
                  <a:srgbClr val="0000FF"/>
                </a:solidFill>
              </a:rPr>
              <a:t>，邏輯映射串流加密</a:t>
            </a:r>
            <a:r>
              <a:rPr lang="zh-TW" altLang="en-US" dirty="0" smtClean="0">
                <a:solidFill>
                  <a:srgbClr val="0000FF"/>
                </a:solidFill>
              </a:rPr>
              <a:t>器，台北市</a:t>
            </a:r>
            <a:r>
              <a:rPr lang="zh-TW" altLang="en-US" dirty="0">
                <a:solidFill>
                  <a:srgbClr val="0000FF"/>
                </a:solidFill>
              </a:rPr>
              <a:t>中正</a:t>
            </a:r>
            <a:r>
              <a:rPr lang="zh-TW" altLang="en-US" dirty="0" smtClean="0">
                <a:solidFill>
                  <a:srgbClr val="0000FF"/>
                </a:solidFill>
              </a:rPr>
              <a:t>國中，作者 </a:t>
            </a:r>
            <a:r>
              <a:rPr lang="en-US" altLang="zh-TW" dirty="0">
                <a:solidFill>
                  <a:srgbClr val="0000FF"/>
                </a:solidFill>
              </a:rPr>
              <a:t>: </a:t>
            </a:r>
            <a:r>
              <a:rPr lang="zh-TW" altLang="en-US" dirty="0">
                <a:solidFill>
                  <a:srgbClr val="0000FF"/>
                </a:solidFill>
              </a:rPr>
              <a:t>呂任棠、唐維澤、</a:t>
            </a:r>
            <a:r>
              <a:rPr lang="zh-TW" altLang="en-US" dirty="0">
                <a:solidFill>
                  <a:srgbClr val="FF0000"/>
                </a:solidFill>
              </a:rPr>
              <a:t>陳</a:t>
            </a:r>
            <a:r>
              <a:rPr lang="zh-TW" altLang="en-US" dirty="0" smtClean="0">
                <a:solidFill>
                  <a:srgbClr val="FF0000"/>
                </a:solidFill>
              </a:rPr>
              <a:t>毅</a:t>
            </a:r>
            <a:r>
              <a:rPr lang="zh-TW" altLang="en-US" dirty="0" smtClean="0">
                <a:solidFill>
                  <a:srgbClr val="0000FF"/>
                </a:solidFill>
              </a:rPr>
              <a:t>。</a:t>
            </a:r>
            <a:endParaRPr lang="en-US" altLang="zh-TW" dirty="0" smtClean="0">
              <a:solidFill>
                <a:srgbClr val="0000FF"/>
              </a:solidFill>
            </a:endParaRPr>
          </a:p>
          <a:p>
            <a:pPr marL="546100" indent="-342900">
              <a:buFont typeface="+mj-lt"/>
              <a:buAutoNum type="arabicPeriod"/>
            </a:pPr>
            <a:r>
              <a:rPr lang="en-US" altLang="zh-TW" dirty="0" smtClean="0">
                <a:solidFill>
                  <a:srgbClr val="0000FF"/>
                </a:solidFill>
              </a:rPr>
              <a:t>2003</a:t>
            </a:r>
            <a:r>
              <a:rPr lang="en-US" altLang="zh-TW" dirty="0">
                <a:solidFill>
                  <a:srgbClr val="0000FF"/>
                </a:solidFill>
              </a:rPr>
              <a:t>〜 2006</a:t>
            </a:r>
            <a:r>
              <a:rPr lang="zh-TW" altLang="en-US" dirty="0">
                <a:solidFill>
                  <a:srgbClr val="0000FF"/>
                </a:solidFill>
              </a:rPr>
              <a:t>年</a:t>
            </a:r>
            <a:r>
              <a:rPr lang="zh-TW" altLang="en-US" dirty="0" smtClean="0">
                <a:solidFill>
                  <a:srgbClr val="0000FF"/>
                </a:solidFill>
              </a:rPr>
              <a:t>，國立編譯館邀請編寫國中自然科學教科書 。</a:t>
            </a:r>
            <a:endParaRPr lang="en-US" altLang="zh-TW" dirty="0" smtClean="0">
              <a:solidFill>
                <a:srgbClr val="0000FF"/>
              </a:solidFill>
            </a:endParaRPr>
          </a:p>
          <a:p>
            <a:pPr marL="546100" indent="-342900">
              <a:buFont typeface="+mj-lt"/>
              <a:buAutoNum type="arabicPeriod"/>
            </a:pPr>
            <a:r>
              <a:rPr lang="en-US" altLang="zh-TW" dirty="0" smtClean="0">
                <a:solidFill>
                  <a:srgbClr val="0000FF"/>
                </a:solidFill>
              </a:rPr>
              <a:t>2004</a:t>
            </a:r>
            <a:r>
              <a:rPr lang="zh-TW" altLang="en-US" dirty="0">
                <a:solidFill>
                  <a:srgbClr val="0000FF"/>
                </a:solidFill>
              </a:rPr>
              <a:t>年</a:t>
            </a:r>
            <a:r>
              <a:rPr lang="zh-TW" altLang="en-US" dirty="0" smtClean="0">
                <a:solidFill>
                  <a:srgbClr val="0000FF"/>
                </a:solidFill>
              </a:rPr>
              <a:t>，與陳</a:t>
            </a:r>
            <a:r>
              <a:rPr lang="zh-TW" altLang="en-US" dirty="0">
                <a:solidFill>
                  <a:srgbClr val="0000FF"/>
                </a:solidFill>
              </a:rPr>
              <a:t>毅</a:t>
            </a:r>
            <a:r>
              <a:rPr lang="en-US" altLang="zh-TW" dirty="0">
                <a:solidFill>
                  <a:srgbClr val="0000FF"/>
                </a:solidFill>
              </a:rPr>
              <a:t>(Chen Yi</a:t>
            </a:r>
            <a:r>
              <a:rPr lang="en-US" altLang="zh-TW" dirty="0" smtClean="0">
                <a:solidFill>
                  <a:srgbClr val="0000FF"/>
                </a:solidFill>
              </a:rPr>
              <a:t>)</a:t>
            </a:r>
            <a:r>
              <a:rPr lang="zh-TW" altLang="en-US" dirty="0" smtClean="0">
                <a:solidFill>
                  <a:srgbClr val="0000FF"/>
                </a:solidFill>
              </a:rPr>
              <a:t>發表一篇國際期刊論文，成功推薦陳毅</a:t>
            </a:r>
            <a:r>
              <a:rPr lang="en-US" altLang="zh-TW" dirty="0" smtClean="0">
                <a:solidFill>
                  <a:srgbClr val="0000FF"/>
                </a:solidFill>
              </a:rPr>
              <a:t>(Chen Yi)</a:t>
            </a:r>
            <a:r>
              <a:rPr lang="zh-TW" altLang="en-US" dirty="0" smtClean="0">
                <a:solidFill>
                  <a:srgbClr val="0000FF"/>
                </a:solidFill>
              </a:rPr>
              <a:t>進入麻</a:t>
            </a:r>
            <a:r>
              <a:rPr lang="zh-TW" altLang="en-US" dirty="0">
                <a:solidFill>
                  <a:srgbClr val="0000FF"/>
                </a:solidFill>
              </a:rPr>
              <a:t>省</a:t>
            </a:r>
            <a:r>
              <a:rPr lang="zh-TW" altLang="en-US" dirty="0" smtClean="0">
                <a:solidFill>
                  <a:srgbClr val="0000FF"/>
                </a:solidFill>
              </a:rPr>
              <a:t>理工學院就讀，</a:t>
            </a:r>
            <a:r>
              <a:rPr lang="zh-TW" altLang="en-US" dirty="0" smtClean="0">
                <a:solidFill>
                  <a:srgbClr val="FF0000"/>
                </a:solidFill>
              </a:rPr>
              <a:t>陳毅將於</a:t>
            </a:r>
            <a:r>
              <a:rPr lang="en-US" altLang="zh-TW" dirty="0" smtClean="0">
                <a:solidFill>
                  <a:srgbClr val="FF0000"/>
                </a:solidFill>
              </a:rPr>
              <a:t>2014</a:t>
            </a:r>
            <a:r>
              <a:rPr lang="zh-TW" altLang="en-US" dirty="0" smtClean="0">
                <a:solidFill>
                  <a:srgbClr val="FF0000"/>
                </a:solidFill>
              </a:rPr>
              <a:t>年加州理工物理博士畢業</a:t>
            </a:r>
            <a:r>
              <a:rPr lang="zh-TW" altLang="en-US" dirty="0" smtClean="0">
                <a:solidFill>
                  <a:srgbClr val="0000FF"/>
                </a:solidFill>
              </a:rPr>
              <a:t>，</a:t>
            </a:r>
            <a:r>
              <a:rPr lang="en-US" altLang="zh-TW" u="sng" dirty="0" smtClean="0">
                <a:solidFill>
                  <a:srgbClr val="0000FF"/>
                </a:solidFill>
              </a:rPr>
              <a:t>Po-Han </a:t>
            </a:r>
            <a:r>
              <a:rPr lang="en-US" altLang="zh-TW" u="sng" dirty="0">
                <a:solidFill>
                  <a:srgbClr val="0000FF"/>
                </a:solidFill>
              </a:rPr>
              <a:t>Lee</a:t>
            </a:r>
            <a:r>
              <a:rPr lang="en-US" altLang="zh-TW" dirty="0">
                <a:solidFill>
                  <a:srgbClr val="0000FF"/>
                </a:solidFill>
              </a:rPr>
              <a:t>, Yi Chen, </a:t>
            </a:r>
            <a:r>
              <a:rPr lang="en-US" altLang="zh-TW" dirty="0" err="1">
                <a:solidFill>
                  <a:srgbClr val="0000FF"/>
                </a:solidFill>
              </a:rPr>
              <a:t>Soo</a:t>
            </a:r>
            <a:r>
              <a:rPr lang="en-US" altLang="zh-TW" dirty="0">
                <a:solidFill>
                  <a:srgbClr val="0000FF"/>
                </a:solidFill>
              </a:rPr>
              <a:t>-Chang Pei and </a:t>
            </a:r>
            <a:r>
              <a:rPr lang="en-US" altLang="zh-TW" dirty="0" err="1">
                <a:solidFill>
                  <a:srgbClr val="0000FF"/>
                </a:solidFill>
              </a:rPr>
              <a:t>Yih-Yuh</a:t>
            </a:r>
            <a:r>
              <a:rPr lang="en-US" altLang="zh-TW" dirty="0">
                <a:solidFill>
                  <a:srgbClr val="0000FF"/>
                </a:solidFill>
              </a:rPr>
              <a:t> Chen, </a:t>
            </a:r>
            <a:r>
              <a:rPr lang="en-US" altLang="zh-TW" i="1" dirty="0">
                <a:solidFill>
                  <a:srgbClr val="0000FF"/>
                </a:solidFill>
              </a:rPr>
              <a:t>Evidence of the Correlation Between Positive </a:t>
            </a:r>
            <a:r>
              <a:rPr lang="en-US" altLang="zh-TW" i="1" dirty="0" err="1">
                <a:solidFill>
                  <a:srgbClr val="0000FF"/>
                </a:solidFill>
              </a:rPr>
              <a:t>Lyapunov</a:t>
            </a:r>
            <a:r>
              <a:rPr lang="en-US" altLang="zh-TW" i="1" dirty="0">
                <a:solidFill>
                  <a:srgbClr val="0000FF"/>
                </a:solidFill>
              </a:rPr>
              <a:t> Exponents and Good Chaotic Random Sequences</a:t>
            </a:r>
            <a:r>
              <a:rPr lang="en-US" altLang="zh-TW" dirty="0">
                <a:solidFill>
                  <a:srgbClr val="0000FF"/>
                </a:solidFill>
              </a:rPr>
              <a:t>, Computer Physics Communications, Volume 160, Issue 3, pp 187-203, (2004</a:t>
            </a:r>
            <a:r>
              <a:rPr lang="en-US" altLang="zh-TW" dirty="0" smtClean="0">
                <a:solidFill>
                  <a:srgbClr val="0000FF"/>
                </a:solidFill>
              </a:rPr>
              <a:t>).</a:t>
            </a:r>
            <a:endParaRPr lang="zh-TW" altLang="zh-TW" dirty="0">
              <a:solidFill>
                <a:srgbClr val="0000FF"/>
              </a:solidFill>
            </a:endParaRPr>
          </a:p>
          <a:p>
            <a:pPr marL="546100" indent="-342900">
              <a:buFont typeface="+mj-lt"/>
              <a:buAutoNum type="arabicPeriod"/>
            </a:pPr>
            <a:r>
              <a:rPr lang="en-US" altLang="zh-TW" dirty="0" smtClean="0">
                <a:solidFill>
                  <a:srgbClr val="0000FF"/>
                </a:solidFill>
              </a:rPr>
              <a:t>2005</a:t>
            </a:r>
            <a:r>
              <a:rPr lang="zh-TW" altLang="en-US" dirty="0">
                <a:solidFill>
                  <a:srgbClr val="0000FF"/>
                </a:solidFill>
              </a:rPr>
              <a:t>年</a:t>
            </a:r>
            <a:r>
              <a:rPr lang="zh-TW" altLang="en-US" dirty="0" smtClean="0">
                <a:solidFill>
                  <a:srgbClr val="0000FF"/>
                </a:solidFill>
              </a:rPr>
              <a:t>，指導</a:t>
            </a:r>
            <a:r>
              <a:rPr lang="zh-TW" altLang="en-US" dirty="0" smtClean="0">
                <a:solidFill>
                  <a:srgbClr val="FF0000"/>
                </a:solidFill>
              </a:rPr>
              <a:t>陳冠儒同學</a:t>
            </a:r>
            <a:r>
              <a:rPr lang="zh-TW" altLang="en-US" dirty="0" smtClean="0">
                <a:solidFill>
                  <a:srgbClr val="0000FF"/>
                </a:solidFill>
              </a:rPr>
              <a:t>第四</a:t>
            </a:r>
            <a:r>
              <a:rPr lang="zh-TW" altLang="en-US" dirty="0">
                <a:solidFill>
                  <a:srgbClr val="0000FF"/>
                </a:solidFill>
              </a:rPr>
              <a:t>屆旺宏科學</a:t>
            </a:r>
            <a:r>
              <a:rPr lang="zh-TW" altLang="en-US" dirty="0" smtClean="0">
                <a:solidFill>
                  <a:srgbClr val="0000FF"/>
                </a:solidFill>
              </a:rPr>
              <a:t>獎優等</a:t>
            </a:r>
            <a:r>
              <a:rPr lang="zh-TW" altLang="en-US" dirty="0">
                <a:solidFill>
                  <a:srgbClr val="0000FF"/>
                </a:solidFill>
              </a:rPr>
              <a:t>獎</a:t>
            </a:r>
            <a:r>
              <a:rPr lang="zh-TW" altLang="en-US" dirty="0" smtClean="0">
                <a:solidFill>
                  <a:srgbClr val="0000FF"/>
                </a:solidFill>
              </a:rPr>
              <a:t>，</a:t>
            </a:r>
            <a:r>
              <a:rPr lang="zh-TW" altLang="en-US" dirty="0">
                <a:solidFill>
                  <a:srgbClr val="FF0000"/>
                </a:solidFill>
              </a:rPr>
              <a:t>鳥</a:t>
            </a:r>
            <a:r>
              <a:rPr lang="zh-TW" altLang="en-US" dirty="0" smtClean="0">
                <a:solidFill>
                  <a:srgbClr val="FF0000"/>
                </a:solidFill>
              </a:rPr>
              <a:t>音音頻識技術</a:t>
            </a:r>
            <a:r>
              <a:rPr lang="zh-TW" altLang="en-US" dirty="0">
                <a:solidFill>
                  <a:srgbClr val="FF0000"/>
                </a:solidFill>
              </a:rPr>
              <a:t>的</a:t>
            </a:r>
            <a:r>
              <a:rPr lang="zh-TW" altLang="en-US" dirty="0" smtClean="0">
                <a:solidFill>
                  <a:srgbClr val="FF0000"/>
                </a:solidFill>
              </a:rPr>
              <a:t>電子資料庫</a:t>
            </a:r>
            <a:r>
              <a:rPr lang="zh-TW" altLang="en-US" dirty="0" smtClean="0">
                <a:solidFill>
                  <a:srgbClr val="0000FF"/>
                </a:solidFill>
              </a:rPr>
              <a:t>建立</a:t>
            </a:r>
            <a:endParaRPr lang="zh-TW" altLang="en-US" dirty="0">
              <a:solidFill>
                <a:srgbClr val="0000FF"/>
              </a:solidFill>
            </a:endParaRPr>
          </a:p>
          <a:p>
            <a:pPr marL="546100" lvl="0" indent="-342900">
              <a:buFont typeface="+mj-lt"/>
              <a:buAutoNum type="arabicPeriod"/>
            </a:pPr>
            <a:r>
              <a:rPr lang="en-US" altLang="zh-TW" dirty="0" smtClean="0">
                <a:solidFill>
                  <a:srgbClr val="0000FF"/>
                </a:solidFill>
              </a:rPr>
              <a:t>2011</a:t>
            </a:r>
            <a:r>
              <a:rPr lang="zh-TW" altLang="en-US" dirty="0">
                <a:solidFill>
                  <a:srgbClr val="0000FF"/>
                </a:solidFill>
              </a:rPr>
              <a:t>年</a:t>
            </a:r>
            <a:r>
              <a:rPr lang="zh-TW" altLang="en-US" dirty="0" smtClean="0">
                <a:solidFill>
                  <a:srgbClr val="0000FF"/>
                </a:solidFill>
              </a:rPr>
              <a:t>，第</a:t>
            </a:r>
            <a:r>
              <a:rPr lang="en-US" altLang="zh-TW" dirty="0">
                <a:solidFill>
                  <a:srgbClr val="0000FF"/>
                </a:solidFill>
              </a:rPr>
              <a:t>16</a:t>
            </a:r>
            <a:r>
              <a:rPr lang="zh-TW" altLang="en-US" dirty="0">
                <a:solidFill>
                  <a:srgbClr val="0000FF"/>
                </a:solidFill>
              </a:rPr>
              <a:t>屆生物物理大會</a:t>
            </a:r>
            <a:r>
              <a:rPr lang="zh-TW" altLang="en-US" dirty="0" smtClean="0">
                <a:solidFill>
                  <a:srgbClr val="0000FF"/>
                </a:solidFill>
              </a:rPr>
              <a:t>，</a:t>
            </a:r>
            <a:r>
              <a:rPr lang="en-US" altLang="zh-TW" i="1" dirty="0">
                <a:solidFill>
                  <a:srgbClr val="0000FF"/>
                </a:solidFill>
              </a:rPr>
              <a:t> The characterization and application of a synthetic </a:t>
            </a:r>
            <a:r>
              <a:rPr lang="en-US" altLang="zh-TW" i="1" dirty="0" err="1">
                <a:solidFill>
                  <a:srgbClr val="0000FF"/>
                </a:solidFill>
              </a:rPr>
              <a:t>autoregulatory</a:t>
            </a:r>
            <a:r>
              <a:rPr lang="en-US" altLang="zh-TW" i="1" dirty="0">
                <a:solidFill>
                  <a:srgbClr val="0000FF"/>
                </a:solidFill>
              </a:rPr>
              <a:t> </a:t>
            </a:r>
            <a:r>
              <a:rPr lang="en-US" altLang="zh-TW" i="1" dirty="0" smtClean="0">
                <a:solidFill>
                  <a:srgbClr val="0000FF"/>
                </a:solidFill>
              </a:rPr>
              <a:t>circuit</a:t>
            </a:r>
            <a:r>
              <a:rPr lang="zh-TW" altLang="en-US" i="1" dirty="0" smtClean="0">
                <a:solidFill>
                  <a:srgbClr val="0000FF"/>
                </a:solidFill>
              </a:rPr>
              <a:t> </a:t>
            </a:r>
            <a:r>
              <a:rPr lang="zh-TW" altLang="en-US" dirty="0" smtClean="0">
                <a:solidFill>
                  <a:srgbClr val="0000FF"/>
                </a:solidFill>
              </a:rPr>
              <a:t>海報競賽</a:t>
            </a:r>
            <a:r>
              <a:rPr lang="zh-TW" altLang="en-US" dirty="0" smtClean="0">
                <a:solidFill>
                  <a:srgbClr val="FF0000"/>
                </a:solidFill>
              </a:rPr>
              <a:t>優等獎</a:t>
            </a:r>
            <a:endParaRPr lang="en-US" altLang="zh-TW" dirty="0" smtClean="0">
              <a:solidFill>
                <a:srgbClr val="FF0000"/>
              </a:solidFill>
            </a:endParaRPr>
          </a:p>
          <a:p>
            <a:pPr marL="546100" lvl="0" indent="-342900">
              <a:buFont typeface="+mj-lt"/>
              <a:buAutoNum type="arabicPeriod"/>
            </a:pPr>
            <a:r>
              <a:rPr lang="zh-TW" altLang="en-US" dirty="0" smtClean="0">
                <a:solidFill>
                  <a:srgbClr val="0000FF"/>
                </a:solidFill>
              </a:rPr>
              <a:t>指導</a:t>
            </a:r>
            <a:r>
              <a:rPr lang="zh-TW" altLang="en-US" dirty="0" smtClean="0">
                <a:solidFill>
                  <a:srgbClr val="FF0000"/>
                </a:solidFill>
              </a:rPr>
              <a:t>師大附中學生</a:t>
            </a:r>
            <a:r>
              <a:rPr lang="zh-TW" altLang="zh-TW" dirty="0" smtClean="0">
                <a:solidFill>
                  <a:srgbClr val="FF0000"/>
                </a:solidFill>
              </a:rPr>
              <a:t>江政穎</a:t>
            </a:r>
            <a:r>
              <a:rPr lang="zh-TW" altLang="en-US" dirty="0" smtClean="0">
                <a:solidFill>
                  <a:srgbClr val="0000FF"/>
                </a:solidFill>
              </a:rPr>
              <a:t>發表會議論文，</a:t>
            </a:r>
            <a:r>
              <a:rPr lang="en-US" altLang="zh-TW" dirty="0" smtClean="0">
                <a:solidFill>
                  <a:srgbClr val="0000FF"/>
                </a:solidFill>
              </a:rPr>
              <a:t>Po-Han </a:t>
            </a:r>
            <a:r>
              <a:rPr lang="en-US" altLang="zh-TW" dirty="0">
                <a:solidFill>
                  <a:srgbClr val="0000FF"/>
                </a:solidFill>
              </a:rPr>
              <a:t>Lee (</a:t>
            </a:r>
            <a:r>
              <a:rPr lang="zh-TW" altLang="zh-TW" dirty="0">
                <a:solidFill>
                  <a:srgbClr val="0000FF"/>
                </a:solidFill>
              </a:rPr>
              <a:t>李柏翰</a:t>
            </a:r>
            <a:r>
              <a:rPr lang="en-US" altLang="zh-TW" dirty="0">
                <a:solidFill>
                  <a:srgbClr val="0000FF"/>
                </a:solidFill>
              </a:rPr>
              <a:t>), Cheng-Ying Chiang (</a:t>
            </a:r>
            <a:r>
              <a:rPr lang="zh-TW" altLang="zh-TW" dirty="0">
                <a:solidFill>
                  <a:srgbClr val="0000FF"/>
                </a:solidFill>
              </a:rPr>
              <a:t>江政穎</a:t>
            </a:r>
            <a:r>
              <a:rPr lang="en-US" altLang="zh-TW" dirty="0">
                <a:solidFill>
                  <a:srgbClr val="0000FF"/>
                </a:solidFill>
              </a:rPr>
              <a:t>) and Wan-Sheng Su (</a:t>
            </a:r>
            <a:r>
              <a:rPr lang="zh-TW" altLang="zh-TW" dirty="0">
                <a:solidFill>
                  <a:srgbClr val="0000FF"/>
                </a:solidFill>
              </a:rPr>
              <a:t>蘇萬生</a:t>
            </a:r>
            <a:r>
              <a:rPr lang="en-US" altLang="zh-TW" dirty="0">
                <a:solidFill>
                  <a:srgbClr val="0000FF"/>
                </a:solidFill>
              </a:rPr>
              <a:t>), A study of field enhancement factors of closed single-walled carbon nanotubes enhanced by Cs adsorption, Annual Meeting of The Physical Society of Republic of China, 2012. (Conference paper</a:t>
            </a:r>
            <a:r>
              <a:rPr lang="en-US" altLang="zh-TW" dirty="0" smtClean="0">
                <a:solidFill>
                  <a:srgbClr val="0000FF"/>
                </a:solidFill>
              </a:rPr>
              <a:t>)</a:t>
            </a:r>
            <a:r>
              <a:rPr lang="zh-TW" altLang="en-US" dirty="0" smtClean="0">
                <a:solidFill>
                  <a:srgbClr val="0000FF"/>
                </a:solidFill>
              </a:rPr>
              <a:t>，</a:t>
            </a:r>
            <a:r>
              <a:rPr lang="zh-TW" altLang="zh-TW" dirty="0" smtClean="0">
                <a:solidFill>
                  <a:srgbClr val="FF0000"/>
                </a:solidFill>
              </a:rPr>
              <a:t>江政穎</a:t>
            </a:r>
            <a:r>
              <a:rPr lang="zh-TW" altLang="en-US" dirty="0" smtClean="0">
                <a:solidFill>
                  <a:srgbClr val="FF0000"/>
                </a:solidFill>
              </a:rPr>
              <a:t>目前為台大醫學系學生</a:t>
            </a:r>
            <a:r>
              <a:rPr lang="zh-TW" altLang="en-US" dirty="0" smtClean="0">
                <a:solidFill>
                  <a:srgbClr val="0000FF"/>
                </a:solidFill>
              </a:rPr>
              <a:t>。</a:t>
            </a:r>
            <a:endParaRPr lang="zh-TW" altLang="zh-TW" dirty="0">
              <a:solidFill>
                <a:srgbClr val="0000FF"/>
              </a:solidFill>
            </a:endParaRPr>
          </a:p>
          <a:p>
            <a:pPr marL="546100" indent="-342900">
              <a:buFont typeface="+mj-lt"/>
              <a:buAutoNum type="arabicPeriod"/>
            </a:pPr>
            <a:r>
              <a:rPr lang="zh-TW" altLang="en-US" dirty="0">
                <a:solidFill>
                  <a:srgbClr val="0000FF"/>
                </a:solidFill>
              </a:rPr>
              <a:t>指導</a:t>
            </a:r>
            <a:r>
              <a:rPr lang="zh-TW" altLang="en-US" dirty="0">
                <a:solidFill>
                  <a:srgbClr val="FF0000"/>
                </a:solidFill>
              </a:rPr>
              <a:t>師大附中學生</a:t>
            </a:r>
            <a:r>
              <a:rPr lang="zh-TW" altLang="zh-TW" dirty="0">
                <a:solidFill>
                  <a:srgbClr val="FF0000"/>
                </a:solidFill>
              </a:rPr>
              <a:t>江政穎</a:t>
            </a:r>
            <a:r>
              <a:rPr lang="zh-TW" altLang="en-US" dirty="0" smtClean="0">
                <a:solidFill>
                  <a:srgbClr val="FF0000"/>
                </a:solidFill>
              </a:rPr>
              <a:t>發表</a:t>
            </a:r>
            <a:r>
              <a:rPr lang="zh-TW" altLang="en-US" dirty="0">
                <a:solidFill>
                  <a:srgbClr val="FF0000"/>
                </a:solidFill>
              </a:rPr>
              <a:t>期刊</a:t>
            </a:r>
            <a:r>
              <a:rPr lang="zh-TW" altLang="en-US" dirty="0" smtClean="0">
                <a:solidFill>
                  <a:srgbClr val="FF0000"/>
                </a:solidFill>
              </a:rPr>
              <a:t>論文</a:t>
            </a:r>
            <a:r>
              <a:rPr lang="zh-TW" altLang="en-US" dirty="0" smtClean="0">
                <a:solidFill>
                  <a:srgbClr val="0000FF"/>
                </a:solidFill>
              </a:rPr>
              <a:t>，</a:t>
            </a:r>
            <a:r>
              <a:rPr lang="en-US" altLang="zh-TW" dirty="0" smtClean="0">
                <a:solidFill>
                  <a:srgbClr val="0000FF"/>
                </a:solidFill>
              </a:rPr>
              <a:t>P</a:t>
            </a:r>
            <a:r>
              <a:rPr lang="en-US" altLang="zh-TW" dirty="0">
                <a:solidFill>
                  <a:srgbClr val="0000FF"/>
                </a:solidFill>
              </a:rPr>
              <a:t>. H. Lee,  C. Y. Chiang, Y. T. Wang , W. J. Lee, and W. S. Su, Effects of Cs adsorption on the field emission characteristics of closed single-walled carbon nanotubes, Journal of Vacuum Science &amp; Technology B, 31(2), 021802-1 (2013)</a:t>
            </a:r>
            <a:endParaRPr lang="zh-TW" altLang="zh-TW" dirty="0">
              <a:solidFill>
                <a:srgbClr val="0000FF"/>
              </a:solidFill>
            </a:endParaRPr>
          </a:p>
          <a:p>
            <a:pPr lvl="0"/>
            <a:endParaRPr lang="zh-TW" altLang="en-US" dirty="0">
              <a:solidFill>
                <a:srgbClr val="0000FF"/>
              </a:solidFill>
            </a:endParaRPr>
          </a:p>
        </p:txBody>
      </p:sp>
    </p:spTree>
    <p:extLst>
      <p:ext uri="{BB962C8B-B14F-4D97-AF65-F5344CB8AC3E}">
        <p14:creationId xmlns:p14="http://schemas.microsoft.com/office/powerpoint/2010/main" val="5871016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543" y="620688"/>
            <a:ext cx="447221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620688"/>
            <a:ext cx="3774119" cy="2520280"/>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3640588"/>
            <a:ext cx="3168352" cy="2376264"/>
          </a:xfrm>
          <a:prstGeom prst="rect">
            <a:avLst/>
          </a:prstGeom>
        </p:spPr>
      </p:pic>
      <p:sp>
        <p:nvSpPr>
          <p:cNvPr id="6" name="矩形 5"/>
          <p:cNvSpPr/>
          <p:nvPr/>
        </p:nvSpPr>
        <p:spPr>
          <a:xfrm>
            <a:off x="179512" y="6149123"/>
            <a:ext cx="3554178" cy="307777"/>
          </a:xfrm>
          <a:prstGeom prst="rect">
            <a:avLst/>
          </a:prstGeom>
        </p:spPr>
        <p:txBody>
          <a:bodyPr wrap="none">
            <a:spAutoFit/>
          </a:bodyPr>
          <a:lstStyle/>
          <a:p>
            <a:r>
              <a:rPr lang="en-US" altLang="zh-TW" dirty="0" smtClean="0">
                <a:solidFill>
                  <a:srgbClr val="0000FF"/>
                </a:solidFill>
              </a:rPr>
              <a:t>2006</a:t>
            </a:r>
            <a:r>
              <a:rPr lang="zh-TW" altLang="en-US" dirty="0" smtClean="0">
                <a:solidFill>
                  <a:srgbClr val="0000FF"/>
                </a:solidFill>
              </a:rPr>
              <a:t> </a:t>
            </a:r>
            <a:r>
              <a:rPr lang="en-US" altLang="zh-TW" dirty="0" smtClean="0">
                <a:solidFill>
                  <a:srgbClr val="0000FF"/>
                </a:solidFill>
              </a:rPr>
              <a:t>Yi </a:t>
            </a:r>
            <a:r>
              <a:rPr lang="en-US" altLang="zh-TW" dirty="0">
                <a:solidFill>
                  <a:srgbClr val="0000FF"/>
                </a:solidFill>
              </a:rPr>
              <a:t>Chen </a:t>
            </a:r>
            <a:r>
              <a:rPr lang="zh-TW" altLang="en-US" dirty="0">
                <a:solidFill>
                  <a:srgbClr val="0000FF"/>
                </a:solidFill>
              </a:rPr>
              <a:t>和</a:t>
            </a:r>
            <a:r>
              <a:rPr lang="zh-TW" altLang="en-US" dirty="0" smtClean="0">
                <a:solidFill>
                  <a:srgbClr val="0000FF"/>
                </a:solidFill>
              </a:rPr>
              <a:t>李柏翰 </a:t>
            </a:r>
            <a:r>
              <a:rPr lang="en-US" altLang="zh-TW" dirty="0" smtClean="0">
                <a:solidFill>
                  <a:srgbClr val="0000FF"/>
                </a:solidFill>
              </a:rPr>
              <a:t>in UCSD</a:t>
            </a:r>
            <a:r>
              <a:rPr lang="zh-TW" altLang="en-US" dirty="0" smtClean="0">
                <a:solidFill>
                  <a:srgbClr val="0000FF"/>
                </a:solidFill>
              </a:rPr>
              <a:t> 合作論文</a:t>
            </a:r>
            <a:endParaRPr lang="zh-TW" altLang="en-US" dirty="0">
              <a:solidFill>
                <a:srgbClr val="0000FF"/>
              </a:solidFill>
            </a:endParaRPr>
          </a:p>
        </p:txBody>
      </p:sp>
      <p:sp>
        <p:nvSpPr>
          <p:cNvPr id="7" name="文字方塊 6"/>
          <p:cNvSpPr txBox="1"/>
          <p:nvPr/>
        </p:nvSpPr>
        <p:spPr>
          <a:xfrm>
            <a:off x="4460543" y="3157221"/>
            <a:ext cx="4172937" cy="307777"/>
          </a:xfrm>
          <a:prstGeom prst="rect">
            <a:avLst/>
          </a:prstGeom>
          <a:noFill/>
        </p:spPr>
        <p:txBody>
          <a:bodyPr wrap="none" rtlCol="0">
            <a:spAutoFit/>
          </a:bodyPr>
          <a:lstStyle/>
          <a:p>
            <a:r>
              <a:rPr lang="en-US" altLang="zh-TW" dirty="0" smtClean="0">
                <a:solidFill>
                  <a:srgbClr val="0000FF"/>
                </a:solidFill>
              </a:rPr>
              <a:t>2013</a:t>
            </a:r>
            <a:r>
              <a:rPr lang="zh-TW" altLang="en-US" dirty="0" smtClean="0">
                <a:solidFill>
                  <a:srgbClr val="0000FF"/>
                </a:solidFill>
              </a:rPr>
              <a:t>年指導國立師附中高瑞璠物理科展</a:t>
            </a:r>
            <a:r>
              <a:rPr lang="zh-TW" altLang="en-US" dirty="0" smtClean="0">
                <a:solidFill>
                  <a:srgbClr val="FF0000"/>
                </a:solidFill>
              </a:rPr>
              <a:t>全國第三名</a:t>
            </a:r>
            <a:endParaRPr lang="zh-TW" altLang="en-US" dirty="0"/>
          </a:p>
        </p:txBody>
      </p:sp>
      <p:sp>
        <p:nvSpPr>
          <p:cNvPr id="8" name="文字方塊 7"/>
          <p:cNvSpPr txBox="1"/>
          <p:nvPr/>
        </p:nvSpPr>
        <p:spPr>
          <a:xfrm>
            <a:off x="323528" y="3185581"/>
            <a:ext cx="3685952" cy="307777"/>
          </a:xfrm>
          <a:prstGeom prst="rect">
            <a:avLst/>
          </a:prstGeom>
          <a:noFill/>
        </p:spPr>
        <p:txBody>
          <a:bodyPr wrap="square" rtlCol="0">
            <a:spAutoFit/>
          </a:bodyPr>
          <a:lstStyle/>
          <a:p>
            <a:r>
              <a:rPr lang="en-US" altLang="zh-TW" dirty="0" smtClean="0">
                <a:solidFill>
                  <a:srgbClr val="0000FF"/>
                </a:solidFill>
              </a:rPr>
              <a:t>2013</a:t>
            </a:r>
            <a:r>
              <a:rPr lang="zh-TW" altLang="en-US" dirty="0">
                <a:solidFill>
                  <a:srgbClr val="0000FF"/>
                </a:solidFill>
              </a:rPr>
              <a:t>年國立師附中全國</a:t>
            </a:r>
            <a:r>
              <a:rPr lang="zh-TW" altLang="en-US" dirty="0" smtClean="0">
                <a:solidFill>
                  <a:srgbClr val="0000FF"/>
                </a:solidFill>
              </a:rPr>
              <a:t>科展</a:t>
            </a:r>
            <a:r>
              <a:rPr lang="zh-TW" altLang="en-US" dirty="0" smtClean="0">
                <a:solidFill>
                  <a:srgbClr val="FF0000"/>
                </a:solidFill>
              </a:rPr>
              <a:t>第三名代表領獎</a:t>
            </a:r>
            <a:endParaRPr lang="zh-TW" altLang="en-US" dirty="0"/>
          </a:p>
        </p:txBody>
      </p:sp>
      <p:pic>
        <p:nvPicPr>
          <p:cNvPr id="9" name="圖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2981" y="3493358"/>
            <a:ext cx="3607995" cy="2705996"/>
          </a:xfrm>
          <a:prstGeom prst="rect">
            <a:avLst/>
          </a:prstGeom>
        </p:spPr>
      </p:pic>
      <p:sp>
        <p:nvSpPr>
          <p:cNvPr id="10" name="矩形 9"/>
          <p:cNvSpPr/>
          <p:nvPr/>
        </p:nvSpPr>
        <p:spPr>
          <a:xfrm>
            <a:off x="3865464" y="6226068"/>
            <a:ext cx="5220072" cy="461665"/>
          </a:xfrm>
          <a:prstGeom prst="rect">
            <a:avLst/>
          </a:prstGeom>
        </p:spPr>
        <p:txBody>
          <a:bodyPr wrap="square">
            <a:spAutoFit/>
          </a:bodyPr>
          <a:lstStyle/>
          <a:p>
            <a:r>
              <a:rPr lang="en-US" altLang="zh-TW" sz="1200" dirty="0" smtClean="0">
                <a:solidFill>
                  <a:srgbClr val="0000FF"/>
                </a:solidFill>
              </a:rPr>
              <a:t>Professor Terence </a:t>
            </a:r>
            <a:r>
              <a:rPr lang="en-US" altLang="zh-TW" sz="1200" dirty="0" err="1" smtClean="0">
                <a:solidFill>
                  <a:srgbClr val="0000FF"/>
                </a:solidFill>
              </a:rPr>
              <a:t>Hwa</a:t>
            </a:r>
            <a:r>
              <a:rPr lang="en-US" altLang="zh-TW" sz="1200" dirty="0" smtClean="0">
                <a:solidFill>
                  <a:srgbClr val="0000FF"/>
                </a:solidFill>
              </a:rPr>
              <a:t>, Center for Theoretical Biological Physics University of California, San Diego, visiting scholar 2006-2007</a:t>
            </a:r>
            <a:endParaRPr lang="en-US" altLang="zh-TW" sz="1200" dirty="0">
              <a:solidFill>
                <a:srgbClr val="0000FF"/>
              </a:solidFill>
            </a:endParaRPr>
          </a:p>
        </p:txBody>
      </p:sp>
    </p:spTree>
    <p:extLst>
      <p:ext uri="{BB962C8B-B14F-4D97-AF65-F5344CB8AC3E}">
        <p14:creationId xmlns:p14="http://schemas.microsoft.com/office/powerpoint/2010/main" val="25113592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a:solidFill>
                  <a:srgbClr val="0000FF"/>
                </a:solidFill>
              </a:rPr>
              <a:t>指導資</a:t>
            </a:r>
            <a:r>
              <a:rPr lang="zh-TW" altLang="en-US" sz="2800" dirty="0" smtClean="0">
                <a:solidFill>
                  <a:srgbClr val="0000FF"/>
                </a:solidFill>
              </a:rPr>
              <a:t>優生 陳冠霖 論文</a:t>
            </a:r>
            <a:r>
              <a:rPr lang="zh-TW" altLang="en-US" sz="2800" dirty="0">
                <a:solidFill>
                  <a:srgbClr val="0000FF"/>
                </a:solidFill>
              </a:rPr>
              <a:t>事跡</a:t>
            </a:r>
            <a:endParaRPr lang="zh-TW" altLang="en-US" sz="2800" dirty="0"/>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1268760"/>
            <a:ext cx="4392488" cy="2477638"/>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323529" y="3933056"/>
                <a:ext cx="8496944" cy="2769989"/>
              </a:xfrm>
              <a:prstGeom prst="rect">
                <a:avLst/>
              </a:prstGeom>
              <a:noFill/>
            </p:spPr>
            <p:txBody>
              <a:bodyPr wrap="square" rtlCol="0">
                <a:spAutoFit/>
              </a:bodyPr>
              <a:lstStyle/>
              <a:p>
                <a:pPr marL="342900" lvl="0" indent="-342900">
                  <a:buFont typeface="+mj-lt"/>
                  <a:buAutoNum type="arabicPeriod"/>
                </a:pPr>
                <a:r>
                  <a:rPr lang="zh-TW" altLang="en-US" sz="1200" dirty="0" smtClean="0">
                    <a:solidFill>
                      <a:srgbClr val="0000FF"/>
                    </a:solidFill>
                  </a:rPr>
                  <a:t>指導</a:t>
                </a:r>
                <a:r>
                  <a:rPr lang="zh-TW" altLang="en-US" sz="1200" dirty="0">
                    <a:solidFill>
                      <a:srgbClr val="0000FF"/>
                    </a:solidFill>
                  </a:rPr>
                  <a:t>資</a:t>
                </a:r>
                <a:r>
                  <a:rPr lang="zh-TW" altLang="en-US" sz="1200" dirty="0" smtClean="0">
                    <a:solidFill>
                      <a:srgbClr val="0000FF"/>
                    </a:solidFill>
                  </a:rPr>
                  <a:t>優生</a:t>
                </a:r>
                <a:r>
                  <a:rPr lang="zh-TW" altLang="en-US" sz="1200" dirty="0" smtClean="0">
                    <a:solidFill>
                      <a:srgbClr val="FF0000"/>
                    </a:solidFill>
                  </a:rPr>
                  <a:t>陳冠霖</a:t>
                </a:r>
                <a:r>
                  <a:rPr lang="zh-TW" altLang="en-US" sz="1200" dirty="0" smtClean="0">
                    <a:solidFill>
                      <a:srgbClr val="0000FF"/>
                    </a:solidFill>
                  </a:rPr>
                  <a:t>發表</a:t>
                </a:r>
                <a:r>
                  <a:rPr lang="zh-TW" altLang="en-US" sz="1200" dirty="0">
                    <a:solidFill>
                      <a:srgbClr val="0000FF"/>
                    </a:solidFill>
                  </a:rPr>
                  <a:t>國際期刊論文</a:t>
                </a:r>
                <a:r>
                  <a:rPr lang="en-US" altLang="zh-TW" sz="1200" u="sng" dirty="0" smtClean="0">
                    <a:solidFill>
                      <a:srgbClr val="0000FF"/>
                    </a:solidFill>
                  </a:rPr>
                  <a:t>P. H. Lee</a:t>
                </a:r>
                <a:r>
                  <a:rPr lang="en-US" altLang="zh-TW" sz="1200" dirty="0">
                    <a:solidFill>
                      <a:srgbClr val="0000FF"/>
                    </a:solidFill>
                  </a:rPr>
                  <a:t>*, Z. R. Xiao, K. L. Chen, Y. Chen, S. W. Kao and T. S. Chin, </a:t>
                </a:r>
                <a:r>
                  <a:rPr lang="en-US" altLang="zh-TW" sz="1200" i="1" dirty="0">
                    <a:solidFill>
                      <a:srgbClr val="0000FF"/>
                    </a:solidFill>
                  </a:rPr>
                  <a:t>The magnetism of Fe(1-x)</a:t>
                </a:r>
                <a:r>
                  <a:rPr lang="en-US" altLang="zh-TW" sz="1200" i="1" dirty="0" err="1">
                    <a:solidFill>
                      <a:srgbClr val="0000FF"/>
                    </a:solidFill>
                  </a:rPr>
                  <a:t>CoxB</a:t>
                </a:r>
                <a:r>
                  <a:rPr lang="en-US" altLang="zh-TW" sz="1200" i="1" dirty="0">
                    <a:solidFill>
                      <a:srgbClr val="0000FF"/>
                    </a:solidFill>
                  </a:rPr>
                  <a:t> alloys: first principle calculation,</a:t>
                </a:r>
                <a:r>
                  <a:rPr lang="en-US" altLang="zh-TW" sz="1200" dirty="0">
                    <a:solidFill>
                      <a:srgbClr val="0000FF"/>
                    </a:solidFill>
                  </a:rPr>
                  <a:t> Journal of the Physics B: Condensed Matter, vol. 404 , pp 1989-1992 (2009).</a:t>
                </a:r>
                <a:endParaRPr lang="zh-TW" altLang="zh-TW" sz="1200" dirty="0">
                  <a:solidFill>
                    <a:srgbClr val="0000FF"/>
                  </a:solidFill>
                </a:endParaRPr>
              </a:p>
              <a:p>
                <a:pPr marL="342900" lvl="0" indent="-342900">
                  <a:buFont typeface="+mj-lt"/>
                  <a:buAutoNum type="arabicPeriod"/>
                </a:pPr>
                <a:r>
                  <a:rPr lang="en-US" altLang="zh-TW" sz="1200" u="sng" dirty="0">
                    <a:solidFill>
                      <a:srgbClr val="0000FF"/>
                    </a:solidFill>
                  </a:rPr>
                  <a:t>P. H. Lee</a:t>
                </a:r>
                <a:r>
                  <a:rPr lang="en-US" altLang="zh-TW" sz="1200" dirty="0">
                    <a:solidFill>
                      <a:srgbClr val="0000FF"/>
                    </a:solidFill>
                  </a:rPr>
                  <a:t>*, T. H. Chen</a:t>
                </a:r>
                <a:r>
                  <a:rPr lang="en-US" altLang="zh-TW" sz="1200" dirty="0">
                    <a:solidFill>
                      <a:srgbClr val="FF0000"/>
                    </a:solidFill>
                  </a:rPr>
                  <a:t>, K. L. Chen</a:t>
                </a:r>
                <a:r>
                  <a:rPr lang="en-US" altLang="zh-TW" sz="1200" dirty="0">
                    <a:solidFill>
                      <a:srgbClr val="0000FF"/>
                    </a:solidFill>
                  </a:rPr>
                  <a:t>, C. Y. Lin, T. W. Wang, B. S. Wu, S. W. Wang and W. S. Su, </a:t>
                </a:r>
                <a:r>
                  <a:rPr lang="en-US" altLang="zh-TW" sz="1200" i="1" dirty="0">
                    <a:solidFill>
                      <a:srgbClr val="0000FF"/>
                    </a:solidFill>
                  </a:rPr>
                  <a:t>The Magnetism of</a:t>
                </a:r>
                <a14:m>
                  <m:oMath xmlns:m="http://schemas.openxmlformats.org/officeDocument/2006/math">
                    <m:r>
                      <a:rPr lang="en-US" altLang="zh-TW" sz="1200" b="0" i="1">
                        <a:solidFill>
                          <a:srgbClr val="0000FF"/>
                        </a:solidFill>
                        <a:latin typeface="Cambria Math"/>
                      </a:rPr>
                      <m:t> </m:t>
                    </m:r>
                    <m:sSub>
                      <m:sSubPr>
                        <m:ctrlPr>
                          <a:rPr lang="zh-TW" altLang="zh-TW" sz="1200" i="1">
                            <a:solidFill>
                              <a:srgbClr val="0000FF"/>
                            </a:solidFill>
                            <a:latin typeface="Cambria Math"/>
                          </a:rPr>
                        </m:ctrlPr>
                      </m:sSubPr>
                      <m:e>
                        <m:r>
                          <a:rPr lang="en-US" altLang="zh-TW" sz="1200" b="0" i="1">
                            <a:solidFill>
                              <a:srgbClr val="0000FF"/>
                            </a:solidFill>
                            <a:latin typeface="Cambria Math"/>
                          </a:rPr>
                          <m:t>𝐶𝑟</m:t>
                        </m:r>
                      </m:e>
                      <m:sub>
                        <m:r>
                          <a:rPr lang="en-US" altLang="zh-TW" sz="1200" b="0" i="1">
                            <a:solidFill>
                              <a:srgbClr val="0000FF"/>
                            </a:solidFill>
                            <a:latin typeface="Cambria Math"/>
                          </a:rPr>
                          <m:t>1−</m:t>
                        </m:r>
                        <m:r>
                          <a:rPr lang="en-US" altLang="zh-TW" sz="1200" b="0" i="1">
                            <a:solidFill>
                              <a:srgbClr val="0000FF"/>
                            </a:solidFill>
                            <a:latin typeface="Cambria Math"/>
                          </a:rPr>
                          <m:t>𝑥</m:t>
                        </m:r>
                      </m:sub>
                    </m:sSub>
                    <m:sSub>
                      <m:sSubPr>
                        <m:ctrlPr>
                          <a:rPr lang="zh-TW" altLang="zh-TW" sz="1200" i="1">
                            <a:solidFill>
                              <a:srgbClr val="0000FF"/>
                            </a:solidFill>
                            <a:latin typeface="Cambria Math"/>
                          </a:rPr>
                        </m:ctrlPr>
                      </m:sSubPr>
                      <m:e>
                        <m:r>
                          <a:rPr lang="en-US" altLang="zh-TW" sz="1200" b="0" i="1">
                            <a:solidFill>
                              <a:srgbClr val="0000FF"/>
                            </a:solidFill>
                            <a:latin typeface="Cambria Math"/>
                          </a:rPr>
                          <m:t>𝑀𝑛</m:t>
                        </m:r>
                      </m:e>
                      <m:sub>
                        <m:r>
                          <a:rPr lang="en-US" altLang="zh-TW" sz="1200" b="0" i="1">
                            <a:solidFill>
                              <a:srgbClr val="0000FF"/>
                            </a:solidFill>
                            <a:latin typeface="Cambria Math"/>
                          </a:rPr>
                          <m:t>𝑥</m:t>
                        </m:r>
                      </m:sub>
                    </m:sSub>
                    <m:r>
                      <a:rPr lang="en-US" altLang="zh-TW" sz="1200" b="0" i="1">
                        <a:solidFill>
                          <a:srgbClr val="0000FF"/>
                        </a:solidFill>
                        <a:latin typeface="Cambria Math"/>
                      </a:rPr>
                      <m:t>𝐵</m:t>
                    </m:r>
                  </m:oMath>
                </a14:m>
                <a:r>
                  <a:rPr lang="en-US" altLang="zh-TW" sz="1200" i="1" dirty="0">
                    <a:solidFill>
                      <a:srgbClr val="0000FF"/>
                    </a:solidFill>
                  </a:rPr>
                  <a:t>, </a:t>
                </a:r>
                <a14:m>
                  <m:oMath xmlns:m="http://schemas.openxmlformats.org/officeDocument/2006/math">
                    <m:sSub>
                      <m:sSubPr>
                        <m:ctrlPr>
                          <a:rPr lang="zh-TW" altLang="zh-TW" sz="1200" i="1">
                            <a:solidFill>
                              <a:srgbClr val="0000FF"/>
                            </a:solidFill>
                            <a:latin typeface="Cambria Math"/>
                          </a:rPr>
                        </m:ctrlPr>
                      </m:sSubPr>
                      <m:e>
                        <m:r>
                          <a:rPr lang="en-US" altLang="zh-TW" sz="1200" b="0" i="1">
                            <a:solidFill>
                              <a:srgbClr val="0000FF"/>
                            </a:solidFill>
                            <a:latin typeface="Cambria Math"/>
                          </a:rPr>
                          <m:t>𝑀𝑛</m:t>
                        </m:r>
                      </m:e>
                      <m:sub>
                        <m:r>
                          <a:rPr lang="en-US" altLang="zh-TW" sz="1200" b="0" i="1">
                            <a:solidFill>
                              <a:srgbClr val="0000FF"/>
                            </a:solidFill>
                            <a:latin typeface="Cambria Math"/>
                          </a:rPr>
                          <m:t>1−</m:t>
                        </m:r>
                        <m:r>
                          <a:rPr lang="en-US" altLang="zh-TW" sz="1200" b="0" i="1">
                            <a:solidFill>
                              <a:srgbClr val="0000FF"/>
                            </a:solidFill>
                            <a:latin typeface="Cambria Math"/>
                          </a:rPr>
                          <m:t>𝑥</m:t>
                        </m:r>
                      </m:sub>
                    </m:sSub>
                    <m:sSub>
                      <m:sSubPr>
                        <m:ctrlPr>
                          <a:rPr lang="zh-TW" altLang="zh-TW" sz="1200" i="1">
                            <a:solidFill>
                              <a:srgbClr val="0000FF"/>
                            </a:solidFill>
                            <a:latin typeface="Cambria Math"/>
                          </a:rPr>
                        </m:ctrlPr>
                      </m:sSubPr>
                      <m:e>
                        <m:r>
                          <a:rPr lang="en-US" altLang="zh-TW" sz="1200" b="0" i="1">
                            <a:solidFill>
                              <a:srgbClr val="0000FF"/>
                            </a:solidFill>
                            <a:latin typeface="Cambria Math"/>
                          </a:rPr>
                          <m:t>𝐹𝑒</m:t>
                        </m:r>
                      </m:e>
                      <m:sub>
                        <m:r>
                          <a:rPr lang="en-US" altLang="zh-TW" sz="1200" b="0" i="1">
                            <a:solidFill>
                              <a:srgbClr val="0000FF"/>
                            </a:solidFill>
                            <a:latin typeface="Cambria Math"/>
                          </a:rPr>
                          <m:t>𝑥</m:t>
                        </m:r>
                      </m:sub>
                    </m:sSub>
                    <m:r>
                      <a:rPr lang="en-US" altLang="zh-TW" sz="1200" b="0" i="1">
                        <a:solidFill>
                          <a:srgbClr val="0000FF"/>
                        </a:solidFill>
                        <a:latin typeface="Cambria Math"/>
                      </a:rPr>
                      <m:t>𝐵</m:t>
                    </m:r>
                  </m:oMath>
                </a14:m>
                <a:r>
                  <a:rPr lang="en-US" altLang="zh-TW" sz="1200" i="1" dirty="0">
                    <a:solidFill>
                      <a:srgbClr val="0000FF"/>
                    </a:solidFill>
                  </a:rPr>
                  <a:t> and </a:t>
                </a:r>
                <a14:m>
                  <m:oMath xmlns:m="http://schemas.openxmlformats.org/officeDocument/2006/math">
                    <m:sSub>
                      <m:sSubPr>
                        <m:ctrlPr>
                          <a:rPr lang="zh-TW" altLang="zh-TW" sz="1200" i="1">
                            <a:solidFill>
                              <a:srgbClr val="0000FF"/>
                            </a:solidFill>
                            <a:latin typeface="Cambria Math"/>
                          </a:rPr>
                        </m:ctrlPr>
                      </m:sSubPr>
                      <m:e>
                        <m:r>
                          <a:rPr lang="en-US" altLang="zh-TW" sz="1200" b="0" i="1">
                            <a:solidFill>
                              <a:srgbClr val="0000FF"/>
                            </a:solidFill>
                            <a:latin typeface="Cambria Math"/>
                          </a:rPr>
                          <m:t>𝐹𝑒</m:t>
                        </m:r>
                      </m:e>
                      <m:sub>
                        <m:r>
                          <a:rPr lang="en-US" altLang="zh-TW" sz="1200" b="0" i="1">
                            <a:solidFill>
                              <a:srgbClr val="0000FF"/>
                            </a:solidFill>
                            <a:latin typeface="Cambria Math"/>
                          </a:rPr>
                          <m:t>1−</m:t>
                        </m:r>
                        <m:r>
                          <a:rPr lang="en-US" altLang="zh-TW" sz="1200" b="0" i="1">
                            <a:solidFill>
                              <a:srgbClr val="0000FF"/>
                            </a:solidFill>
                            <a:latin typeface="Cambria Math"/>
                          </a:rPr>
                          <m:t>𝑥</m:t>
                        </m:r>
                      </m:sub>
                    </m:sSub>
                    <m:sSub>
                      <m:sSubPr>
                        <m:ctrlPr>
                          <a:rPr lang="zh-TW" altLang="zh-TW" sz="1200" i="1">
                            <a:solidFill>
                              <a:srgbClr val="0000FF"/>
                            </a:solidFill>
                            <a:latin typeface="Cambria Math"/>
                          </a:rPr>
                        </m:ctrlPr>
                      </m:sSubPr>
                      <m:e>
                        <m:r>
                          <a:rPr lang="en-US" altLang="zh-TW" sz="1200" b="0" i="1">
                            <a:solidFill>
                              <a:srgbClr val="0000FF"/>
                            </a:solidFill>
                            <a:latin typeface="Cambria Math"/>
                          </a:rPr>
                          <m:t>𝐶𝑜</m:t>
                        </m:r>
                      </m:e>
                      <m:sub>
                        <m:r>
                          <a:rPr lang="en-US" altLang="zh-TW" sz="1200" b="0" i="1">
                            <a:solidFill>
                              <a:srgbClr val="0000FF"/>
                            </a:solidFill>
                            <a:latin typeface="Cambria Math"/>
                          </a:rPr>
                          <m:t>𝑥</m:t>
                        </m:r>
                      </m:sub>
                    </m:sSub>
                    <m:r>
                      <a:rPr lang="en-US" altLang="zh-TW" sz="1200" b="0" i="1">
                        <a:solidFill>
                          <a:srgbClr val="0000FF"/>
                        </a:solidFill>
                        <a:latin typeface="Cambria Math"/>
                      </a:rPr>
                      <m:t>𝐵</m:t>
                    </m:r>
                  </m:oMath>
                </a14:m>
                <a:r>
                  <a:rPr lang="en-US" altLang="zh-TW" sz="1200" i="1" dirty="0">
                    <a:solidFill>
                      <a:srgbClr val="0000FF"/>
                    </a:solidFill>
                  </a:rPr>
                  <a:t> Alloys: First-Principles Electronic Structure Calculations,</a:t>
                </a:r>
                <a:r>
                  <a:rPr lang="en-US" altLang="zh-TW" sz="1200" dirty="0">
                    <a:solidFill>
                      <a:srgbClr val="0000FF"/>
                    </a:solidFill>
                  </a:rPr>
                  <a:t> will be submitted (</a:t>
                </a:r>
                <a:r>
                  <a:rPr lang="en-US" altLang="zh-TW" sz="1200" dirty="0" smtClean="0">
                    <a:solidFill>
                      <a:srgbClr val="0000FF"/>
                    </a:solidFill>
                  </a:rPr>
                  <a:t>2014).</a:t>
                </a:r>
                <a:endParaRPr lang="zh-TW" altLang="zh-TW" sz="1200" dirty="0">
                  <a:solidFill>
                    <a:srgbClr val="0000FF"/>
                  </a:solidFill>
                </a:endParaRPr>
              </a:p>
              <a:p>
                <a:pPr marL="342900" lvl="0" indent="-342900">
                  <a:buFont typeface="+mj-lt"/>
                  <a:buAutoNum type="arabicPeriod"/>
                </a:pPr>
                <a:r>
                  <a:rPr lang="en-US" altLang="zh-TW" sz="1200" dirty="0">
                    <a:solidFill>
                      <a:srgbClr val="FF0000"/>
                    </a:solidFill>
                  </a:rPr>
                  <a:t>K. L. Chen</a:t>
                </a:r>
                <a:r>
                  <a:rPr lang="en-US" altLang="zh-TW" sz="1200" dirty="0">
                    <a:solidFill>
                      <a:srgbClr val="0000FF"/>
                    </a:solidFill>
                  </a:rPr>
                  <a:t>, T. H. Chen, S. Y. Chou, Y. H. Yang, Y. J. Chang, W. S. Su, P. H. Lee, </a:t>
                </a:r>
                <a:r>
                  <a:rPr lang="en-US" altLang="zh-TW" sz="1200" i="1" dirty="0">
                    <a:solidFill>
                      <a:srgbClr val="0000FF"/>
                    </a:solidFill>
                  </a:rPr>
                  <a:t>Even parasites have parasites: the arms by small RNA</a:t>
                </a:r>
                <a:r>
                  <a:rPr lang="en-US" altLang="zh-TW" sz="1200" dirty="0">
                    <a:solidFill>
                      <a:srgbClr val="0000FF"/>
                    </a:solidFill>
                  </a:rPr>
                  <a:t>, </a:t>
                </a:r>
                <a:r>
                  <a:rPr lang="en-US" altLang="zh-TW" sz="1200" dirty="0" smtClean="0">
                    <a:solidFill>
                      <a:srgbClr val="0000FF"/>
                    </a:solidFill>
                  </a:rPr>
                  <a:t>The </a:t>
                </a:r>
                <a:r>
                  <a:rPr lang="en-US" altLang="zh-TW" sz="1200" dirty="0">
                    <a:solidFill>
                      <a:srgbClr val="0000FF"/>
                    </a:solidFill>
                  </a:rPr>
                  <a:t>4</a:t>
                </a:r>
                <a:r>
                  <a:rPr lang="en-US" altLang="zh-TW" sz="1200" baseline="30000" dirty="0">
                    <a:solidFill>
                      <a:srgbClr val="0000FF"/>
                    </a:solidFill>
                  </a:rPr>
                  <a:t>th</a:t>
                </a:r>
                <a:r>
                  <a:rPr lang="en-US" altLang="zh-TW" sz="1200" dirty="0">
                    <a:solidFill>
                      <a:srgbClr val="0000FF"/>
                    </a:solidFill>
                  </a:rPr>
                  <a:t> Lifestyle and Health International Forum and the 4th Annual Meeting for the Federation of Worldwide Healthy Lifestyle Promotion Association, November 23-24, Taiwan</a:t>
                </a:r>
                <a:r>
                  <a:rPr lang="en-US" altLang="zh-TW" sz="1200" dirty="0" smtClean="0">
                    <a:solidFill>
                      <a:srgbClr val="0000FF"/>
                    </a:solidFill>
                  </a:rPr>
                  <a:t>.</a:t>
                </a:r>
                <a:r>
                  <a:rPr lang="zh-TW" altLang="en-US" sz="1200" dirty="0" smtClean="0">
                    <a:solidFill>
                      <a:srgbClr val="0000FF"/>
                    </a:solidFill>
                  </a:rPr>
                  <a:t> </a:t>
                </a:r>
                <a:r>
                  <a:rPr lang="en-US" altLang="zh-TW" sz="1200" dirty="0" smtClean="0">
                    <a:solidFill>
                      <a:srgbClr val="0000FF"/>
                    </a:solidFill>
                  </a:rPr>
                  <a:t>(Published). </a:t>
                </a:r>
                <a:endParaRPr lang="zh-TW" altLang="zh-TW" sz="1200" dirty="0">
                  <a:solidFill>
                    <a:srgbClr val="0000FF"/>
                  </a:solidFill>
                </a:endParaRPr>
              </a:p>
              <a:p>
                <a:pPr marL="342900" lvl="0" indent="-342900">
                  <a:buFont typeface="+mj-lt"/>
                  <a:buAutoNum type="arabicPeriod"/>
                </a:pPr>
                <a:r>
                  <a:rPr lang="en-US" altLang="zh-TW" sz="1200" dirty="0" err="1">
                    <a:solidFill>
                      <a:srgbClr val="FF0000"/>
                    </a:solidFill>
                  </a:rPr>
                  <a:t>Kuan</a:t>
                </a:r>
                <a:r>
                  <a:rPr lang="en-US" altLang="zh-TW" sz="1200" dirty="0">
                    <a:solidFill>
                      <a:srgbClr val="FF0000"/>
                    </a:solidFill>
                  </a:rPr>
                  <a:t>-Ling Chen</a:t>
                </a:r>
                <a:r>
                  <a:rPr lang="en-US" altLang="zh-TW" sz="1200" dirty="0">
                    <a:solidFill>
                      <a:srgbClr val="0000FF"/>
                    </a:solidFill>
                  </a:rPr>
                  <a:t>, Tzu-Han Chen, Shang-Yu Chou, Yung-Hsiang Yang, Yao-Jen Chang, Wan-Sheng Su, Po-Han Lee,</a:t>
                </a:r>
                <a:r>
                  <a:rPr lang="en-US" altLang="zh-TW" sz="1200" i="1" dirty="0">
                    <a:solidFill>
                      <a:srgbClr val="0000FF"/>
                    </a:solidFill>
                  </a:rPr>
                  <a:t> The Nonlinear Analysis of a Synthetic Regulatory Circuit with Small RNA</a:t>
                </a:r>
                <a:r>
                  <a:rPr lang="en-US" altLang="zh-TW" sz="1200" dirty="0">
                    <a:solidFill>
                      <a:srgbClr val="0000FF"/>
                    </a:solidFill>
                  </a:rPr>
                  <a:t>, The Asian Pacific Organization of Cell Biology (APOCB), February 24-27, Singapore, (2014</a:t>
                </a:r>
                <a:r>
                  <a:rPr lang="en-US" altLang="zh-TW" sz="1200" dirty="0" smtClean="0">
                    <a:solidFill>
                      <a:srgbClr val="0000FF"/>
                    </a:solidFill>
                  </a:rPr>
                  <a:t>)</a:t>
                </a:r>
                <a:r>
                  <a:rPr lang="en-US" altLang="zh-TW" sz="1200" dirty="0">
                    <a:solidFill>
                      <a:srgbClr val="0000FF"/>
                    </a:solidFill>
                  </a:rPr>
                  <a:t> (Accepted). </a:t>
                </a:r>
                <a:endParaRPr lang="zh-TW" altLang="zh-TW" sz="1200" dirty="0">
                  <a:solidFill>
                    <a:srgbClr val="0000FF"/>
                  </a:solidFill>
                </a:endParaRPr>
              </a:p>
              <a:p>
                <a:pPr lvl="0"/>
                <a:endParaRPr lang="zh-TW" altLang="zh-TW" dirty="0">
                  <a:solidFill>
                    <a:srgbClr val="0000FF"/>
                  </a:solidFill>
                </a:endParaRPr>
              </a:p>
              <a:p>
                <a:endParaRPr lang="zh-TW" altLang="en-US" dirty="0">
                  <a:solidFill>
                    <a:srgbClr val="0000FF"/>
                  </a:solidFill>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323529" y="3933056"/>
                <a:ext cx="8496944" cy="2769989"/>
              </a:xfrm>
              <a:prstGeom prst="rect">
                <a:avLst/>
              </a:prstGeom>
              <a:blipFill rotWithShape="1">
                <a:blip r:embed="rId3"/>
                <a:stretch>
                  <a:fillRect t="-22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737508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3200" dirty="0" smtClean="0">
                <a:solidFill>
                  <a:srgbClr val="0000FF"/>
                </a:solidFill>
              </a:rPr>
              <a:t>執行過計劃</a:t>
            </a:r>
            <a:endParaRPr lang="zh-TW" altLang="en-US" sz="3200" dirty="0">
              <a:solidFill>
                <a:srgbClr val="0000FF"/>
              </a:solidFill>
            </a:endParaRPr>
          </a:p>
        </p:txBody>
      </p:sp>
      <p:sp>
        <p:nvSpPr>
          <p:cNvPr id="3" name="文字版面配置區 2"/>
          <p:cNvSpPr>
            <a:spLocks noGrp="1"/>
          </p:cNvSpPr>
          <p:nvPr>
            <p:ph type="body" idx="1"/>
          </p:nvPr>
        </p:nvSpPr>
        <p:spPr/>
        <p:txBody>
          <a:bodyPr/>
          <a:lstStyle/>
          <a:p>
            <a:pPr marL="546100" indent="-342900">
              <a:buFont typeface="+mj-lt"/>
              <a:buAutoNum type="arabicPeriod"/>
            </a:pPr>
            <a:r>
              <a:rPr lang="en-US" altLang="zh-TW" dirty="0">
                <a:solidFill>
                  <a:srgbClr val="0000FF"/>
                </a:solidFill>
              </a:rPr>
              <a:t>2006.05.01 ~ 2006.12.31, Project Leader, The Theoretic Calculation and Analysis of </a:t>
            </a:r>
            <a:r>
              <a:rPr lang="en-US" altLang="zh-TW" dirty="0" err="1">
                <a:solidFill>
                  <a:srgbClr val="0000FF"/>
                </a:solidFill>
              </a:rPr>
              <a:t>Nano</a:t>
            </a:r>
            <a:r>
              <a:rPr lang="en-US" altLang="zh-TW" dirty="0">
                <a:solidFill>
                  <a:srgbClr val="0000FF"/>
                </a:solidFill>
              </a:rPr>
              <a:t>-material, Ministry of Education, </a:t>
            </a:r>
            <a:r>
              <a:rPr lang="en-US" altLang="zh-TW" dirty="0" smtClean="0">
                <a:solidFill>
                  <a:srgbClr val="0000FF"/>
                </a:solidFill>
              </a:rPr>
              <a:t>Taiwan</a:t>
            </a:r>
          </a:p>
          <a:p>
            <a:pPr marL="546100" indent="-342900">
              <a:buFont typeface="+mj-lt"/>
              <a:buAutoNum type="arabicPeriod"/>
            </a:pPr>
            <a:r>
              <a:rPr lang="en-US" altLang="zh-TW" dirty="0" smtClean="0">
                <a:solidFill>
                  <a:srgbClr val="0000FF"/>
                </a:solidFill>
              </a:rPr>
              <a:t>2007.01.12~2008.08.31</a:t>
            </a:r>
            <a:r>
              <a:rPr lang="en-US" altLang="zh-TW" dirty="0">
                <a:solidFill>
                  <a:srgbClr val="0000FF"/>
                </a:solidFill>
              </a:rPr>
              <a:t>, Small RNA project, </a:t>
            </a:r>
            <a:r>
              <a:rPr lang="en-US" altLang="zh-TW" dirty="0" err="1">
                <a:solidFill>
                  <a:srgbClr val="0000FF"/>
                </a:solidFill>
              </a:rPr>
              <a:t>Autoregulation</a:t>
            </a:r>
            <a:r>
              <a:rPr lang="en-US" altLang="zh-TW" dirty="0">
                <a:solidFill>
                  <a:srgbClr val="0000FF"/>
                </a:solidFill>
              </a:rPr>
              <a:t> genetic circuits and Nitrogen regulation project, Principal Investigator/Program Director: </a:t>
            </a:r>
            <a:r>
              <a:rPr lang="en-US" altLang="zh-TW" dirty="0" err="1">
                <a:solidFill>
                  <a:srgbClr val="0000FF"/>
                </a:solidFill>
              </a:rPr>
              <a:t>Hwa</a:t>
            </a:r>
            <a:r>
              <a:rPr lang="en-US" altLang="zh-TW" dirty="0">
                <a:solidFill>
                  <a:srgbClr val="0000FF"/>
                </a:solidFill>
              </a:rPr>
              <a:t>, Terence, UCSD, USA</a:t>
            </a:r>
            <a:br>
              <a:rPr lang="en-US" altLang="zh-TW" dirty="0">
                <a:solidFill>
                  <a:srgbClr val="0000FF"/>
                </a:solidFill>
              </a:rPr>
            </a:br>
            <a:r>
              <a:rPr lang="en-US" altLang="zh-TW" dirty="0">
                <a:solidFill>
                  <a:srgbClr val="0000FF"/>
                </a:solidFill>
              </a:rPr>
              <a:t>2009.01.01 ~ 20011.12.31, Project Leader, The Theoretic Calculation and Analysis of </a:t>
            </a:r>
            <a:r>
              <a:rPr lang="en-US" altLang="zh-TW" dirty="0" err="1">
                <a:solidFill>
                  <a:srgbClr val="0000FF"/>
                </a:solidFill>
              </a:rPr>
              <a:t>Nano</a:t>
            </a:r>
            <a:r>
              <a:rPr lang="en-US" altLang="zh-TW" dirty="0">
                <a:solidFill>
                  <a:srgbClr val="0000FF"/>
                </a:solidFill>
              </a:rPr>
              <a:t>-material, Ministry of Education, </a:t>
            </a:r>
            <a:r>
              <a:rPr lang="en-US" altLang="zh-TW" dirty="0" smtClean="0">
                <a:solidFill>
                  <a:srgbClr val="0000FF"/>
                </a:solidFill>
              </a:rPr>
              <a:t>Taiwan</a:t>
            </a:r>
          </a:p>
          <a:p>
            <a:pPr marL="546100" indent="-342900">
              <a:buFont typeface="+mj-lt"/>
              <a:buAutoNum type="arabicPeriod"/>
            </a:pPr>
            <a:r>
              <a:rPr lang="en-US" altLang="zh-TW" dirty="0" smtClean="0">
                <a:solidFill>
                  <a:srgbClr val="0000FF"/>
                </a:solidFill>
              </a:rPr>
              <a:t>2010.11.24 </a:t>
            </a:r>
            <a:r>
              <a:rPr lang="en-US" altLang="zh-TW" dirty="0">
                <a:solidFill>
                  <a:srgbClr val="0000FF"/>
                </a:solidFill>
              </a:rPr>
              <a:t>~ 20011.07.31, Project Leader, Dilute Magnetic Semiconductor (DMS)</a:t>
            </a:r>
            <a:r>
              <a:rPr lang="zh-TW" altLang="en-US" dirty="0">
                <a:solidFill>
                  <a:srgbClr val="0000FF"/>
                </a:solidFill>
              </a:rPr>
              <a:t>第一原理研究計算磁性研究</a:t>
            </a:r>
            <a:r>
              <a:rPr lang="en-US" altLang="zh-TW" dirty="0">
                <a:solidFill>
                  <a:srgbClr val="0000FF"/>
                </a:solidFill>
              </a:rPr>
              <a:t>, Ministry of Education, </a:t>
            </a:r>
            <a:r>
              <a:rPr lang="en-US" altLang="zh-TW" dirty="0" smtClean="0">
                <a:solidFill>
                  <a:srgbClr val="0000FF"/>
                </a:solidFill>
              </a:rPr>
              <a:t>Taiwan</a:t>
            </a:r>
          </a:p>
          <a:p>
            <a:pPr marL="546100" indent="-342900">
              <a:buFont typeface="+mj-lt"/>
              <a:buAutoNum type="arabicPeriod"/>
            </a:pPr>
            <a:r>
              <a:rPr lang="en-US" altLang="zh-TW" dirty="0" smtClean="0">
                <a:solidFill>
                  <a:srgbClr val="0000FF"/>
                </a:solidFill>
              </a:rPr>
              <a:t>2010.12.29 </a:t>
            </a:r>
            <a:r>
              <a:rPr lang="en-US" altLang="zh-TW" dirty="0">
                <a:solidFill>
                  <a:srgbClr val="0000FF"/>
                </a:solidFill>
              </a:rPr>
              <a:t>~ 20012.10.31, Project Cooperator, </a:t>
            </a:r>
            <a:r>
              <a:rPr lang="zh-TW" altLang="en-US" dirty="0">
                <a:solidFill>
                  <a:srgbClr val="0000FF"/>
                </a:solidFill>
              </a:rPr>
              <a:t>石墨奈米帶之場激發</a:t>
            </a:r>
            <a:r>
              <a:rPr lang="en-US" altLang="zh-TW" dirty="0">
                <a:solidFill>
                  <a:srgbClr val="0000FF"/>
                </a:solidFill>
              </a:rPr>
              <a:t>,</a:t>
            </a:r>
            <a:r>
              <a:rPr lang="zh-TW" altLang="en-US" dirty="0">
                <a:solidFill>
                  <a:srgbClr val="0000FF"/>
                </a:solidFill>
              </a:rPr>
              <a:t>光學性質與電子傳輸之第一原理研究</a:t>
            </a:r>
            <a:r>
              <a:rPr lang="en-US" altLang="zh-TW" dirty="0">
                <a:solidFill>
                  <a:srgbClr val="0000FF"/>
                </a:solidFill>
              </a:rPr>
              <a:t>, National Center of High-Performance Computing, Applied Scientific Computing, </a:t>
            </a:r>
            <a:r>
              <a:rPr lang="en-US" altLang="zh-TW" dirty="0" smtClean="0">
                <a:solidFill>
                  <a:srgbClr val="0000FF"/>
                </a:solidFill>
              </a:rPr>
              <a:t>Taiwan</a:t>
            </a:r>
          </a:p>
          <a:p>
            <a:pPr marL="546100" indent="-342900">
              <a:buFont typeface="+mj-lt"/>
              <a:buAutoNum type="arabicPeriod"/>
            </a:pPr>
            <a:r>
              <a:rPr lang="en-US" altLang="zh-TW" dirty="0" smtClean="0">
                <a:solidFill>
                  <a:srgbClr val="0000FF"/>
                </a:solidFill>
              </a:rPr>
              <a:t>2012.09.12 </a:t>
            </a:r>
            <a:r>
              <a:rPr lang="en-US" altLang="zh-TW" dirty="0">
                <a:solidFill>
                  <a:srgbClr val="0000FF"/>
                </a:solidFill>
              </a:rPr>
              <a:t>~ 2013.09.04 </a:t>
            </a:r>
            <a:r>
              <a:rPr lang="zh-TW" altLang="en-US" dirty="0">
                <a:solidFill>
                  <a:srgbClr val="0000FF"/>
                </a:solidFill>
              </a:rPr>
              <a:t>磁性材料 </a:t>
            </a:r>
            <a:r>
              <a:rPr lang="en-US" altLang="zh-TW" dirty="0">
                <a:solidFill>
                  <a:srgbClr val="0000FF"/>
                </a:solidFill>
              </a:rPr>
              <a:t>TB</a:t>
            </a:r>
            <a:r>
              <a:rPr lang="zh-TW" altLang="en-US" dirty="0">
                <a:solidFill>
                  <a:srgbClr val="0000FF"/>
                </a:solidFill>
              </a:rPr>
              <a:t>合金系列</a:t>
            </a:r>
            <a:r>
              <a:rPr lang="en-US" altLang="zh-TW" dirty="0">
                <a:solidFill>
                  <a:srgbClr val="0000FF"/>
                </a:solidFill>
              </a:rPr>
              <a:t>(</a:t>
            </a:r>
            <a:r>
              <a:rPr lang="zh-TW" altLang="en-US" dirty="0">
                <a:solidFill>
                  <a:srgbClr val="0000FF"/>
                </a:solidFill>
              </a:rPr>
              <a:t>Ｔ</a:t>
            </a:r>
            <a:r>
              <a:rPr lang="en-US" altLang="zh-TW" dirty="0">
                <a:solidFill>
                  <a:srgbClr val="0000FF"/>
                </a:solidFill>
              </a:rPr>
              <a:t>=Cr</a:t>
            </a:r>
            <a:r>
              <a:rPr lang="zh-TW" altLang="en-US" dirty="0">
                <a:solidFill>
                  <a:srgbClr val="0000FF"/>
                </a:solidFill>
              </a:rPr>
              <a:t>、 </a:t>
            </a:r>
            <a:r>
              <a:rPr lang="en-US" altLang="zh-TW" dirty="0" err="1">
                <a:solidFill>
                  <a:srgbClr val="0000FF"/>
                </a:solidFill>
              </a:rPr>
              <a:t>Mn</a:t>
            </a:r>
            <a:r>
              <a:rPr lang="zh-TW" altLang="en-US" dirty="0">
                <a:solidFill>
                  <a:srgbClr val="0000FF"/>
                </a:solidFill>
              </a:rPr>
              <a:t>、</a:t>
            </a:r>
            <a:r>
              <a:rPr lang="en-US" altLang="zh-TW" dirty="0">
                <a:solidFill>
                  <a:srgbClr val="0000FF"/>
                </a:solidFill>
              </a:rPr>
              <a:t>Fe)</a:t>
            </a:r>
            <a:r>
              <a:rPr lang="zh-TW" altLang="en-US" dirty="0">
                <a:solidFill>
                  <a:srgbClr val="0000FF"/>
                </a:solidFill>
              </a:rPr>
              <a:t>與 </a:t>
            </a:r>
            <a:r>
              <a:rPr lang="en-US" altLang="zh-TW" dirty="0">
                <a:solidFill>
                  <a:srgbClr val="0000FF"/>
                </a:solidFill>
              </a:rPr>
              <a:t>R(Mn1-xFex)2X2  (R=La</a:t>
            </a:r>
            <a:r>
              <a:rPr lang="zh-TW" altLang="en-US" dirty="0">
                <a:solidFill>
                  <a:srgbClr val="0000FF"/>
                </a:solidFill>
              </a:rPr>
              <a:t>、</a:t>
            </a:r>
            <a:r>
              <a:rPr lang="en-US" altLang="zh-TW" dirty="0">
                <a:solidFill>
                  <a:srgbClr val="0000FF"/>
                </a:solidFill>
              </a:rPr>
              <a:t>Ce</a:t>
            </a:r>
            <a:r>
              <a:rPr lang="zh-TW" altLang="en-US" dirty="0">
                <a:solidFill>
                  <a:srgbClr val="0000FF"/>
                </a:solidFill>
              </a:rPr>
              <a:t>、</a:t>
            </a:r>
            <a:r>
              <a:rPr lang="en-US" altLang="zh-TW" dirty="0" err="1">
                <a:solidFill>
                  <a:srgbClr val="0000FF"/>
                </a:solidFill>
              </a:rPr>
              <a:t>Pr</a:t>
            </a:r>
            <a:r>
              <a:rPr lang="zh-TW" altLang="en-US" dirty="0">
                <a:solidFill>
                  <a:srgbClr val="0000FF"/>
                </a:solidFill>
              </a:rPr>
              <a:t>、</a:t>
            </a:r>
            <a:r>
              <a:rPr lang="en-US" altLang="zh-TW" dirty="0" err="1">
                <a:solidFill>
                  <a:srgbClr val="0000FF"/>
                </a:solidFill>
              </a:rPr>
              <a:t>Nd</a:t>
            </a:r>
            <a:r>
              <a:rPr lang="zh-TW" altLang="en-US" dirty="0">
                <a:solidFill>
                  <a:srgbClr val="0000FF"/>
                </a:solidFill>
              </a:rPr>
              <a:t>，</a:t>
            </a:r>
            <a:r>
              <a:rPr lang="en-US" altLang="zh-TW" dirty="0">
                <a:solidFill>
                  <a:srgbClr val="0000FF"/>
                </a:solidFill>
              </a:rPr>
              <a:t>X= Si</a:t>
            </a:r>
            <a:r>
              <a:rPr lang="zh-TW" altLang="en-US" dirty="0">
                <a:solidFill>
                  <a:srgbClr val="0000FF"/>
                </a:solidFill>
              </a:rPr>
              <a:t>、</a:t>
            </a:r>
            <a:r>
              <a:rPr lang="en-US" altLang="zh-TW" dirty="0" err="1">
                <a:solidFill>
                  <a:srgbClr val="0000FF"/>
                </a:solidFill>
              </a:rPr>
              <a:t>Ge</a:t>
            </a:r>
            <a:r>
              <a:rPr lang="en-US" altLang="zh-TW" dirty="0">
                <a:solidFill>
                  <a:srgbClr val="0000FF"/>
                </a:solidFill>
              </a:rPr>
              <a:t>)</a:t>
            </a:r>
            <a:r>
              <a:rPr lang="zh-TW" altLang="en-US" dirty="0">
                <a:solidFill>
                  <a:srgbClr val="0000FF"/>
                </a:solidFill>
              </a:rPr>
              <a:t>相變問題的研究</a:t>
            </a:r>
            <a:r>
              <a:rPr lang="en-US" altLang="zh-TW" dirty="0">
                <a:solidFill>
                  <a:srgbClr val="0000FF"/>
                </a:solidFill>
              </a:rPr>
              <a:t>, 100</a:t>
            </a:r>
            <a:r>
              <a:rPr lang="zh-TW" altLang="en-US" dirty="0">
                <a:solidFill>
                  <a:srgbClr val="0000FF"/>
                </a:solidFill>
              </a:rPr>
              <a:t>學年度國立臺灣科學教育館與公私立高中職校合作辦理科展專題</a:t>
            </a:r>
            <a:br>
              <a:rPr lang="zh-TW" altLang="en-US" dirty="0">
                <a:solidFill>
                  <a:srgbClr val="0000FF"/>
                </a:solidFill>
              </a:rPr>
            </a:br>
            <a:endParaRPr lang="zh-TW" altLang="en-US" dirty="0">
              <a:solidFill>
                <a:srgbClr val="0000FF"/>
              </a:solidFill>
            </a:endParaRPr>
          </a:p>
        </p:txBody>
      </p:sp>
    </p:spTree>
    <p:extLst>
      <p:ext uri="{BB962C8B-B14F-4D97-AF65-F5344CB8AC3E}">
        <p14:creationId xmlns:p14="http://schemas.microsoft.com/office/powerpoint/2010/main" val="30432456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2800" dirty="0" smtClean="0">
                <a:solidFill>
                  <a:srgbClr val="0000FF"/>
                </a:solidFill>
              </a:rPr>
              <a:t>科普與科</a:t>
            </a:r>
            <a:r>
              <a:rPr lang="zh-TW" altLang="en-US" sz="2800" dirty="0">
                <a:solidFill>
                  <a:srgbClr val="0000FF"/>
                </a:solidFill>
              </a:rPr>
              <a:t>書寫</a:t>
            </a:r>
            <a:r>
              <a:rPr lang="zh-TW" altLang="en-US" sz="2800" dirty="0" smtClean="0">
                <a:solidFill>
                  <a:srgbClr val="0000FF"/>
                </a:solidFill>
              </a:rPr>
              <a:t>作推廣</a:t>
            </a:r>
            <a:endParaRPr lang="zh-TW" altLang="en-US" sz="2800" dirty="0">
              <a:solidFill>
                <a:srgbClr val="0000FF"/>
              </a:solidFill>
            </a:endParaRPr>
          </a:p>
        </p:txBody>
      </p:sp>
      <p:sp>
        <p:nvSpPr>
          <p:cNvPr id="3" name="文字版面配置區 2"/>
          <p:cNvSpPr>
            <a:spLocks noGrp="1"/>
          </p:cNvSpPr>
          <p:nvPr>
            <p:ph type="body" idx="1"/>
          </p:nvPr>
        </p:nvSpPr>
        <p:spPr/>
        <p:txBody>
          <a:bodyPr/>
          <a:lstStyle/>
          <a:p>
            <a:pPr marL="546100" indent="-342900">
              <a:buFont typeface="+mj-lt"/>
              <a:buAutoNum type="arabicPeriod"/>
            </a:pPr>
            <a:endParaRPr lang="en-US" altLang="zh-TW" sz="1600" dirty="0" smtClean="0">
              <a:solidFill>
                <a:srgbClr val="0000FF"/>
              </a:solidFill>
            </a:endParaRPr>
          </a:p>
          <a:p>
            <a:pPr marL="546100" indent="-342900">
              <a:buFont typeface="+mj-lt"/>
              <a:buAutoNum type="arabicPeriod"/>
            </a:pPr>
            <a:r>
              <a:rPr lang="zh-TW" altLang="zh-TW" sz="1600" dirty="0" smtClean="0">
                <a:solidFill>
                  <a:srgbClr val="0000FF"/>
                </a:solidFill>
              </a:rPr>
              <a:t>並且指導學生錄影，流言追追追深獲好評，推廣科學新知不遺餘力，對推廣科普於高中生有極大的引響力。</a:t>
            </a:r>
            <a:r>
              <a:rPr lang="zh-TW" altLang="zh-TW" sz="1600" dirty="0">
                <a:solidFill>
                  <a:srgbClr val="0000FF"/>
                </a:solidFill>
              </a:rPr>
              <a:t>蛋一微波就會爆炸？流言追追追</a:t>
            </a:r>
            <a:r>
              <a:rPr lang="en-US" altLang="zh-TW" sz="1600" dirty="0">
                <a:solidFill>
                  <a:srgbClr val="0000FF"/>
                </a:solidFill>
              </a:rPr>
              <a:t>-</a:t>
            </a:r>
            <a:r>
              <a:rPr lang="zh-TW" altLang="zh-TW" sz="1600" dirty="0">
                <a:solidFill>
                  <a:srgbClr val="0000FF"/>
                </a:solidFill>
              </a:rPr>
              <a:t>【流言現場</a:t>
            </a:r>
            <a:r>
              <a:rPr lang="en-US" altLang="zh-TW" sz="1600" dirty="0">
                <a:solidFill>
                  <a:srgbClr val="0000FF"/>
                </a:solidFill>
              </a:rPr>
              <a:t>&amp;</a:t>
            </a:r>
            <a:r>
              <a:rPr lang="zh-TW" altLang="zh-TW" sz="1600" dirty="0">
                <a:solidFill>
                  <a:srgbClr val="0000FF"/>
                </a:solidFill>
              </a:rPr>
              <a:t>校園調查局】，李柏翰教師指導，師大附中</a:t>
            </a:r>
            <a:r>
              <a:rPr lang="en-US" altLang="zh-TW" sz="1600" dirty="0">
                <a:solidFill>
                  <a:srgbClr val="0000FF"/>
                </a:solidFill>
              </a:rPr>
              <a:t>1233</a:t>
            </a:r>
            <a:r>
              <a:rPr lang="zh-TW" altLang="zh-TW" sz="1600" dirty="0">
                <a:solidFill>
                  <a:srgbClr val="0000FF"/>
                </a:solidFill>
              </a:rPr>
              <a:t>班演出</a:t>
            </a:r>
            <a:r>
              <a:rPr lang="zh-TW" altLang="en-US" sz="1600" dirty="0" smtClean="0">
                <a:solidFill>
                  <a:srgbClr val="0000FF"/>
                </a:solidFill>
              </a:rPr>
              <a:t>。</a:t>
            </a:r>
            <a:endParaRPr lang="en-US" altLang="zh-TW" sz="1600" dirty="0" smtClean="0">
              <a:solidFill>
                <a:srgbClr val="0000FF"/>
              </a:solidFill>
            </a:endParaRPr>
          </a:p>
          <a:p>
            <a:pPr marL="546100" indent="-342900">
              <a:buFont typeface="+mj-lt"/>
              <a:buAutoNum type="arabicPeriod"/>
            </a:pPr>
            <a:r>
              <a:rPr lang="en-US" altLang="zh-TW" sz="1600" dirty="0">
                <a:solidFill>
                  <a:srgbClr val="0000FF"/>
                </a:solidFill>
              </a:rPr>
              <a:t>2003〜 2006</a:t>
            </a:r>
            <a:r>
              <a:rPr lang="zh-TW" altLang="en-US" sz="1600" dirty="0">
                <a:solidFill>
                  <a:srgbClr val="0000FF"/>
                </a:solidFill>
              </a:rPr>
              <a:t>年</a:t>
            </a:r>
            <a:r>
              <a:rPr lang="zh-TW" altLang="en-US" sz="1600" dirty="0" smtClean="0">
                <a:solidFill>
                  <a:srgbClr val="0000FF"/>
                </a:solidFill>
              </a:rPr>
              <a:t>，擔任國立編譯館國民中學自然科學教科書編輯委員 。</a:t>
            </a:r>
            <a:endParaRPr lang="en-US" altLang="zh-TW" sz="1600" dirty="0" smtClean="0">
              <a:solidFill>
                <a:srgbClr val="0000FF"/>
              </a:solidFill>
            </a:endParaRPr>
          </a:p>
          <a:p>
            <a:pPr marL="546100" indent="-342900">
              <a:buFont typeface="+mj-lt"/>
              <a:buAutoNum type="arabicPeriod"/>
            </a:pPr>
            <a:r>
              <a:rPr lang="en-US" altLang="zh-TW" sz="1600" dirty="0" smtClean="0">
                <a:solidFill>
                  <a:srgbClr val="0000FF"/>
                </a:solidFill>
              </a:rPr>
              <a:t>2009〜 2013</a:t>
            </a:r>
            <a:r>
              <a:rPr lang="zh-TW" altLang="en-US" sz="1600" dirty="0" smtClean="0">
                <a:solidFill>
                  <a:srgbClr val="0000FF"/>
                </a:solidFill>
              </a:rPr>
              <a:t>年</a:t>
            </a:r>
            <a:r>
              <a:rPr lang="zh-TW" altLang="en-US" sz="1600" dirty="0">
                <a:solidFill>
                  <a:srgbClr val="0000FF"/>
                </a:solidFill>
              </a:rPr>
              <a:t>，</a:t>
            </a:r>
            <a:r>
              <a:rPr lang="zh-TW" altLang="en-US" sz="1600" dirty="0" smtClean="0">
                <a:solidFill>
                  <a:srgbClr val="0000FF"/>
                </a:solidFill>
              </a:rPr>
              <a:t>擔任翰林出版公司高中物理科教科書</a:t>
            </a:r>
            <a:r>
              <a:rPr lang="zh-TW" altLang="en-US" sz="1600" dirty="0">
                <a:solidFill>
                  <a:srgbClr val="0000FF"/>
                </a:solidFill>
              </a:rPr>
              <a:t>編輯委員 </a:t>
            </a:r>
            <a:r>
              <a:rPr lang="zh-TW" altLang="en-US" sz="1600" dirty="0" smtClean="0">
                <a:solidFill>
                  <a:srgbClr val="0000FF"/>
                </a:solidFill>
              </a:rPr>
              <a:t>。</a:t>
            </a:r>
            <a:endParaRPr lang="en-US" altLang="zh-TW" sz="1600" dirty="0" smtClean="0">
              <a:solidFill>
                <a:srgbClr val="0000FF"/>
              </a:solidFill>
            </a:endParaRPr>
          </a:p>
          <a:p>
            <a:pPr marL="546100" indent="-342900">
              <a:buFont typeface="+mj-lt"/>
              <a:buAutoNum type="arabicPeriod"/>
            </a:pPr>
            <a:r>
              <a:rPr lang="zh-TW" altLang="zh-TW" sz="1600" dirty="0" smtClean="0">
                <a:solidFill>
                  <a:srgbClr val="0000FF"/>
                </a:solidFill>
              </a:rPr>
              <a:t>李柏翰</a:t>
            </a:r>
            <a:r>
              <a:rPr lang="en-US" altLang="zh-TW" sz="1600" dirty="0">
                <a:solidFill>
                  <a:srgbClr val="0000FF"/>
                </a:solidFill>
              </a:rPr>
              <a:t>, </a:t>
            </a:r>
            <a:r>
              <a:rPr lang="zh-TW" altLang="zh-TW" sz="1600" dirty="0">
                <a:solidFill>
                  <a:srgbClr val="0000FF"/>
                </a:solidFill>
              </a:rPr>
              <a:t>基因檢測</a:t>
            </a:r>
            <a:r>
              <a:rPr lang="en-US" altLang="zh-TW" sz="1600" dirty="0">
                <a:solidFill>
                  <a:srgbClr val="0000FF"/>
                </a:solidFill>
              </a:rPr>
              <a:t>, Newton</a:t>
            </a:r>
            <a:r>
              <a:rPr lang="zh-TW" altLang="zh-TW" sz="1600" dirty="0">
                <a:solidFill>
                  <a:srgbClr val="0000FF"/>
                </a:solidFill>
              </a:rPr>
              <a:t>牛頓科學雜誌 </a:t>
            </a:r>
            <a:r>
              <a:rPr lang="en-US" altLang="zh-TW" sz="1600" dirty="0">
                <a:solidFill>
                  <a:srgbClr val="0000FF"/>
                </a:solidFill>
              </a:rPr>
              <a:t>2</a:t>
            </a:r>
            <a:r>
              <a:rPr lang="zh-TW" altLang="zh-TW" sz="1600" dirty="0">
                <a:solidFill>
                  <a:srgbClr val="0000FF"/>
                </a:solidFill>
              </a:rPr>
              <a:t>月號 第</a:t>
            </a:r>
            <a:r>
              <a:rPr lang="en-US" altLang="zh-TW" sz="1600" dirty="0">
                <a:solidFill>
                  <a:srgbClr val="0000FF"/>
                </a:solidFill>
              </a:rPr>
              <a:t>64</a:t>
            </a:r>
            <a:r>
              <a:rPr lang="zh-TW" altLang="zh-TW" sz="1600" dirty="0">
                <a:solidFill>
                  <a:srgbClr val="0000FF"/>
                </a:solidFill>
              </a:rPr>
              <a:t>期</a:t>
            </a:r>
            <a:r>
              <a:rPr lang="en-US" altLang="zh-TW" sz="1600" dirty="0">
                <a:solidFill>
                  <a:srgbClr val="0000FF"/>
                </a:solidFill>
              </a:rPr>
              <a:t>,FOCUS</a:t>
            </a:r>
            <a:r>
              <a:rPr lang="zh-TW" altLang="zh-TW" sz="1600" dirty="0">
                <a:solidFill>
                  <a:srgbClr val="0000FF"/>
                </a:solidFill>
              </a:rPr>
              <a:t>閱讀</a:t>
            </a:r>
            <a:r>
              <a:rPr lang="en-US" altLang="zh-TW" sz="1600" dirty="0">
                <a:solidFill>
                  <a:srgbClr val="0000FF"/>
                </a:solidFill>
              </a:rPr>
              <a:t>P.10 -11(2013)</a:t>
            </a:r>
            <a:endParaRPr lang="zh-TW" altLang="zh-TW" sz="1600" dirty="0">
              <a:solidFill>
                <a:srgbClr val="0000FF"/>
              </a:solidFill>
            </a:endParaRPr>
          </a:p>
          <a:p>
            <a:pPr marL="546100" indent="-342900">
              <a:buFont typeface="+mj-lt"/>
              <a:buAutoNum type="arabicPeriod"/>
            </a:pPr>
            <a:r>
              <a:rPr lang="zh-TW" altLang="zh-TW" sz="1600" dirty="0" smtClean="0">
                <a:solidFill>
                  <a:srgbClr val="0000FF"/>
                </a:solidFill>
              </a:rPr>
              <a:t>李柏翰</a:t>
            </a:r>
            <a:r>
              <a:rPr lang="en-US" altLang="zh-TW" sz="1600" dirty="0">
                <a:solidFill>
                  <a:srgbClr val="0000FF"/>
                </a:solidFill>
              </a:rPr>
              <a:t>, </a:t>
            </a:r>
            <a:r>
              <a:rPr lang="zh-TW" altLang="zh-TW" sz="1600" dirty="0">
                <a:solidFill>
                  <a:srgbClr val="0000FF"/>
                </a:solidFill>
              </a:rPr>
              <a:t>人工自我 調控基因開關設計</a:t>
            </a:r>
            <a:r>
              <a:rPr lang="en-US" altLang="zh-TW" sz="1600" dirty="0">
                <a:solidFill>
                  <a:srgbClr val="0000FF"/>
                </a:solidFill>
              </a:rPr>
              <a:t>, Newton</a:t>
            </a:r>
            <a:r>
              <a:rPr lang="zh-TW" altLang="zh-TW" sz="1600" dirty="0">
                <a:solidFill>
                  <a:srgbClr val="0000FF"/>
                </a:solidFill>
              </a:rPr>
              <a:t>牛頓科學雜誌</a:t>
            </a:r>
            <a:r>
              <a:rPr lang="en-US" altLang="zh-TW" sz="1600" dirty="0">
                <a:solidFill>
                  <a:srgbClr val="0000FF"/>
                </a:solidFill>
              </a:rPr>
              <a:t> 5</a:t>
            </a:r>
            <a:r>
              <a:rPr lang="zh-TW" altLang="zh-TW" sz="1600" dirty="0">
                <a:solidFill>
                  <a:srgbClr val="0000FF"/>
                </a:solidFill>
              </a:rPr>
              <a:t>月號 第</a:t>
            </a:r>
            <a:r>
              <a:rPr lang="en-US" altLang="zh-TW" sz="1600" dirty="0">
                <a:solidFill>
                  <a:srgbClr val="0000FF"/>
                </a:solidFill>
              </a:rPr>
              <a:t>67</a:t>
            </a:r>
            <a:r>
              <a:rPr lang="zh-TW" altLang="zh-TW" sz="1600" dirty="0">
                <a:solidFill>
                  <a:srgbClr val="0000FF"/>
                </a:solidFill>
              </a:rPr>
              <a:t>期</a:t>
            </a:r>
            <a:r>
              <a:rPr lang="en-US" altLang="zh-TW" sz="1600" dirty="0">
                <a:solidFill>
                  <a:srgbClr val="0000FF"/>
                </a:solidFill>
              </a:rPr>
              <a:t>,</a:t>
            </a:r>
            <a:r>
              <a:rPr lang="zh-TW" altLang="zh-TW" sz="1600" dirty="0">
                <a:solidFill>
                  <a:srgbClr val="0000FF"/>
                </a:solidFill>
              </a:rPr>
              <a:t>特集延伸閱讀</a:t>
            </a:r>
            <a:r>
              <a:rPr lang="en-US" altLang="zh-TW" sz="1600" dirty="0">
                <a:solidFill>
                  <a:srgbClr val="0000FF"/>
                </a:solidFill>
              </a:rPr>
              <a:t>P.58 -63(2013)</a:t>
            </a:r>
            <a:endParaRPr lang="zh-TW" altLang="zh-TW" sz="1600" dirty="0">
              <a:solidFill>
                <a:srgbClr val="0000FF"/>
              </a:solidFill>
            </a:endParaRPr>
          </a:p>
          <a:p>
            <a:pPr marL="546100" indent="-342900">
              <a:buFont typeface="+mj-lt"/>
              <a:buAutoNum type="arabicPeriod"/>
            </a:pPr>
            <a:r>
              <a:rPr lang="zh-TW" altLang="zh-TW" sz="1600" dirty="0" smtClean="0">
                <a:solidFill>
                  <a:srgbClr val="0000FF"/>
                </a:solidFill>
              </a:rPr>
              <a:t>李柏翰</a:t>
            </a:r>
            <a:r>
              <a:rPr lang="zh-TW" altLang="zh-TW" sz="1600" dirty="0">
                <a:solidFill>
                  <a:srgbClr val="0000FF"/>
                </a:solidFill>
              </a:rPr>
              <a:t>，審定作者</a:t>
            </a:r>
            <a:r>
              <a:rPr lang="en-US" altLang="zh-TW" sz="1600" dirty="0">
                <a:solidFill>
                  <a:srgbClr val="0000FF"/>
                </a:solidFill>
              </a:rPr>
              <a:t>, </a:t>
            </a:r>
            <a:r>
              <a:rPr lang="zh-TW" altLang="zh-TW" sz="1600" dirty="0">
                <a:solidFill>
                  <a:srgbClr val="0000FF"/>
                </a:solidFill>
              </a:rPr>
              <a:t>新基因體革命</a:t>
            </a:r>
            <a:r>
              <a:rPr lang="en-US" altLang="zh-TW" sz="1600" dirty="0">
                <a:solidFill>
                  <a:srgbClr val="0000FF"/>
                </a:solidFill>
              </a:rPr>
              <a:t>, Newton</a:t>
            </a:r>
            <a:r>
              <a:rPr lang="zh-TW" altLang="zh-TW" sz="1600" dirty="0">
                <a:solidFill>
                  <a:srgbClr val="0000FF"/>
                </a:solidFill>
              </a:rPr>
              <a:t>牛頓科學雜誌 </a:t>
            </a:r>
            <a:r>
              <a:rPr lang="en-US" altLang="zh-TW" sz="1600" dirty="0">
                <a:solidFill>
                  <a:srgbClr val="0000FF"/>
                </a:solidFill>
              </a:rPr>
              <a:t>8</a:t>
            </a:r>
            <a:r>
              <a:rPr lang="zh-TW" altLang="zh-TW" sz="1600" dirty="0">
                <a:solidFill>
                  <a:srgbClr val="0000FF"/>
                </a:solidFill>
              </a:rPr>
              <a:t>月號 第</a:t>
            </a:r>
            <a:r>
              <a:rPr lang="en-US" altLang="zh-TW" sz="1600" dirty="0">
                <a:solidFill>
                  <a:srgbClr val="0000FF"/>
                </a:solidFill>
              </a:rPr>
              <a:t>70</a:t>
            </a:r>
            <a:r>
              <a:rPr lang="zh-TW" altLang="zh-TW" sz="1600" dirty="0">
                <a:solidFill>
                  <a:srgbClr val="0000FF"/>
                </a:solidFill>
              </a:rPr>
              <a:t>期</a:t>
            </a:r>
            <a:r>
              <a:rPr lang="en-US" altLang="zh-TW" sz="1600" dirty="0">
                <a:solidFill>
                  <a:srgbClr val="0000FF"/>
                </a:solidFill>
              </a:rPr>
              <a:t>, P.46 -64(2013</a:t>
            </a:r>
            <a:r>
              <a:rPr lang="en-US" altLang="zh-TW" sz="1600" dirty="0" smtClean="0">
                <a:solidFill>
                  <a:srgbClr val="0000FF"/>
                </a:solidFill>
              </a:rPr>
              <a:t>)</a:t>
            </a:r>
            <a:endParaRPr lang="zh-TW" altLang="zh-TW" sz="1600" dirty="0">
              <a:solidFill>
                <a:srgbClr val="0000FF"/>
              </a:solidFill>
            </a:endParaRPr>
          </a:p>
        </p:txBody>
      </p:sp>
    </p:spTree>
    <p:extLst>
      <p:ext uri="{BB962C8B-B14F-4D97-AF65-F5344CB8AC3E}">
        <p14:creationId xmlns:p14="http://schemas.microsoft.com/office/powerpoint/2010/main" val="3262955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smtClean="0">
                <a:solidFill>
                  <a:schemeClr val="accent6">
                    <a:lumMod val="75000"/>
                  </a:schemeClr>
                </a:solidFill>
              </a:rPr>
              <a:t>Genetic Regulation</a:t>
            </a:r>
            <a:br>
              <a:rPr lang="en-US" altLang="zh-TW" b="1" dirty="0" smtClean="0">
                <a:solidFill>
                  <a:schemeClr val="accent6">
                    <a:lumMod val="75000"/>
                  </a:schemeClr>
                </a:solidFill>
              </a:rPr>
            </a:br>
            <a:r>
              <a:rPr lang="en-US" altLang="zh-TW" b="1" dirty="0" smtClean="0">
                <a:solidFill>
                  <a:schemeClr val="accent6">
                    <a:lumMod val="75000"/>
                  </a:schemeClr>
                </a:solidFill>
              </a:rPr>
              <a:t>(protein/small RNA level)</a:t>
            </a:r>
            <a:endParaRPr lang="zh-TW" altLang="en-US" dirty="0"/>
          </a:p>
        </p:txBody>
      </p:sp>
      <p:sp>
        <p:nvSpPr>
          <p:cNvPr id="4" name="矩形 3"/>
          <p:cNvSpPr/>
          <p:nvPr/>
        </p:nvSpPr>
        <p:spPr>
          <a:xfrm>
            <a:off x="1103446" y="1844824"/>
            <a:ext cx="6696744" cy="4524315"/>
          </a:xfrm>
          <a:prstGeom prst="rect">
            <a:avLst/>
          </a:prstGeom>
        </p:spPr>
        <p:txBody>
          <a:bodyPr wrap="square">
            <a:spAutoFit/>
          </a:bodyPr>
          <a:lstStyle/>
          <a:p>
            <a:pPr marL="427038" indent="-322263" defTabSz="449263">
              <a:tabLst>
                <a:tab pos="442913" algn="l"/>
                <a:tab pos="892175" algn="l"/>
                <a:tab pos="1339850" algn="l"/>
                <a:tab pos="1790700" algn="l"/>
                <a:tab pos="2239963" algn="l"/>
                <a:tab pos="2689225" algn="l"/>
                <a:tab pos="3136900" algn="l"/>
                <a:tab pos="3587750" algn="l"/>
                <a:tab pos="4037013" algn="l"/>
                <a:tab pos="4484688" algn="l"/>
                <a:tab pos="4933950" algn="l"/>
                <a:tab pos="5384800" algn="l"/>
                <a:tab pos="5834063" algn="l"/>
                <a:tab pos="6281738" algn="l"/>
                <a:tab pos="6732588" algn="l"/>
                <a:tab pos="7181850" algn="l"/>
                <a:tab pos="7629525" algn="l"/>
                <a:tab pos="8078788" algn="l"/>
                <a:tab pos="8529638" algn="l"/>
                <a:tab pos="8978900" algn="l"/>
              </a:tabLst>
            </a:pPr>
            <a:r>
              <a:rPr lang="en-US" altLang="zh-TW" dirty="0" smtClean="0">
                <a:solidFill>
                  <a:srgbClr val="FF0000"/>
                </a:solidFill>
              </a:rPr>
              <a:t>Negative</a:t>
            </a:r>
            <a:r>
              <a:rPr lang="en-US" altLang="zh-TW" dirty="0" smtClean="0">
                <a:solidFill>
                  <a:srgbClr val="0000FF"/>
                </a:solidFill>
              </a:rPr>
              <a:t> </a:t>
            </a:r>
            <a:r>
              <a:rPr lang="en-US" altLang="zh-TW" dirty="0" smtClean="0">
                <a:solidFill>
                  <a:srgbClr val="FF0000"/>
                </a:solidFill>
              </a:rPr>
              <a:t>regulation</a:t>
            </a:r>
            <a:r>
              <a:rPr lang="en-US" altLang="zh-TW" dirty="0" smtClean="0">
                <a:solidFill>
                  <a:srgbClr val="0000FF"/>
                </a:solidFill>
              </a:rPr>
              <a:t> </a:t>
            </a:r>
            <a:r>
              <a:rPr lang="en-US" altLang="zh-TW" dirty="0" smtClean="0">
                <a:solidFill>
                  <a:srgbClr val="0000FF"/>
                </a:solidFill>
                <a:latin typeface="Tahoma" pitchFamily="34" charset="0"/>
              </a:rPr>
              <a:t>—</a:t>
            </a:r>
            <a:r>
              <a:rPr lang="en-US" altLang="zh-TW" dirty="0" smtClean="0">
                <a:solidFill>
                  <a:srgbClr val="0000FF"/>
                </a:solidFill>
              </a:rPr>
              <a:t>Protein  (repressor) inhibits transcription (Ex. </a:t>
            </a:r>
            <a:r>
              <a:rPr lang="en-US" altLang="zh-TW" dirty="0" err="1" smtClean="0">
                <a:solidFill>
                  <a:srgbClr val="FF0000"/>
                </a:solidFill>
              </a:rPr>
              <a:t>LacI</a:t>
            </a:r>
            <a:r>
              <a:rPr lang="en-US" altLang="zh-TW" dirty="0" smtClean="0">
                <a:solidFill>
                  <a:srgbClr val="0000FF"/>
                </a:solidFill>
              </a:rPr>
              <a:t>, </a:t>
            </a:r>
            <a:r>
              <a:rPr lang="en-US" altLang="zh-TW" dirty="0" err="1" smtClean="0">
                <a:solidFill>
                  <a:srgbClr val="FF0000"/>
                </a:solidFill>
              </a:rPr>
              <a:t>TetR</a:t>
            </a:r>
            <a:r>
              <a:rPr lang="en-US" altLang="zh-TW" dirty="0" smtClean="0">
                <a:solidFill>
                  <a:srgbClr val="FF0000"/>
                </a:solidFill>
              </a:rPr>
              <a:t> </a:t>
            </a:r>
            <a:r>
              <a:rPr lang="en-US" altLang="zh-TW" dirty="0" smtClean="0">
                <a:solidFill>
                  <a:srgbClr val="0000FF"/>
                </a:solidFill>
              </a:rPr>
              <a:t>protein). Inducer</a:t>
            </a:r>
            <a:r>
              <a:rPr lang="en-US" altLang="zh-TW" dirty="0" smtClean="0">
                <a:solidFill>
                  <a:srgbClr val="0000FF"/>
                </a:solidFill>
                <a:latin typeface="Tahoma" pitchFamily="34" charset="0"/>
              </a:rPr>
              <a:t>–</a:t>
            </a:r>
            <a:r>
              <a:rPr lang="en-US" altLang="zh-TW" dirty="0" smtClean="0">
                <a:solidFill>
                  <a:srgbClr val="0000FF"/>
                </a:solidFill>
              </a:rPr>
              <a:t> binds to repressor, alters form, reduces affinity for target, allows expression of gene. Sometimes, small molecule required for repressor activity. </a:t>
            </a:r>
          </a:p>
          <a:p>
            <a:pPr marL="427038" indent="-322263" defTabSz="449263">
              <a:tabLst>
                <a:tab pos="442913" algn="l"/>
                <a:tab pos="892175" algn="l"/>
                <a:tab pos="1339850" algn="l"/>
                <a:tab pos="1790700" algn="l"/>
                <a:tab pos="2239963" algn="l"/>
                <a:tab pos="2689225" algn="l"/>
                <a:tab pos="3136900" algn="l"/>
                <a:tab pos="3587750" algn="l"/>
                <a:tab pos="4037013" algn="l"/>
                <a:tab pos="4484688" algn="l"/>
                <a:tab pos="4933950" algn="l"/>
                <a:tab pos="5384800" algn="l"/>
                <a:tab pos="5834063" algn="l"/>
                <a:tab pos="6281738" algn="l"/>
                <a:tab pos="6732588" algn="l"/>
                <a:tab pos="7181850" algn="l"/>
                <a:tab pos="7629525" algn="l"/>
                <a:tab pos="8078788" algn="l"/>
                <a:tab pos="8529638" algn="l"/>
                <a:tab pos="8978900" algn="l"/>
              </a:tabLst>
            </a:pPr>
            <a:endParaRPr lang="en-US" altLang="zh-TW" dirty="0" smtClean="0">
              <a:solidFill>
                <a:srgbClr val="0000FF"/>
              </a:solidFill>
            </a:endParaRPr>
          </a:p>
          <a:p>
            <a:pPr marL="427038" indent="-322263" defTabSz="449263">
              <a:tabLst>
                <a:tab pos="442913" algn="l"/>
                <a:tab pos="892175" algn="l"/>
                <a:tab pos="1339850" algn="l"/>
                <a:tab pos="1790700" algn="l"/>
                <a:tab pos="2239963" algn="l"/>
                <a:tab pos="2689225" algn="l"/>
                <a:tab pos="3136900" algn="l"/>
                <a:tab pos="3587750" algn="l"/>
                <a:tab pos="4037013" algn="l"/>
                <a:tab pos="4484688" algn="l"/>
                <a:tab pos="4933950" algn="l"/>
                <a:tab pos="5384800" algn="l"/>
                <a:tab pos="5834063" algn="l"/>
                <a:tab pos="6281738" algn="l"/>
                <a:tab pos="6732588" algn="l"/>
                <a:tab pos="7181850" algn="l"/>
                <a:tab pos="7629525" algn="l"/>
                <a:tab pos="8078788" algn="l"/>
                <a:tab pos="8529638" algn="l"/>
                <a:tab pos="8978900" algn="l"/>
              </a:tabLst>
            </a:pPr>
            <a:r>
              <a:rPr lang="en-US" altLang="zh-TW" dirty="0" smtClean="0">
                <a:solidFill>
                  <a:srgbClr val="FF0000"/>
                </a:solidFill>
              </a:rPr>
              <a:t>Positive</a:t>
            </a:r>
            <a:r>
              <a:rPr lang="en-US" altLang="zh-TW" dirty="0" smtClean="0">
                <a:solidFill>
                  <a:srgbClr val="0000FF"/>
                </a:solidFill>
              </a:rPr>
              <a:t> </a:t>
            </a:r>
            <a:r>
              <a:rPr lang="en-US" altLang="zh-TW" dirty="0" smtClean="0">
                <a:solidFill>
                  <a:srgbClr val="FF0000"/>
                </a:solidFill>
              </a:rPr>
              <a:t>regulation</a:t>
            </a:r>
            <a:r>
              <a:rPr lang="en-US" altLang="zh-TW" dirty="0" smtClean="0">
                <a:solidFill>
                  <a:srgbClr val="0000FF"/>
                </a:solidFill>
              </a:rPr>
              <a:t> </a:t>
            </a:r>
            <a:r>
              <a:rPr lang="en-US" altLang="zh-TW" dirty="0" smtClean="0">
                <a:solidFill>
                  <a:srgbClr val="0000FF"/>
                </a:solidFill>
                <a:latin typeface="Tahoma" pitchFamily="34" charset="0"/>
              </a:rPr>
              <a:t>—</a:t>
            </a:r>
            <a:r>
              <a:rPr lang="en-US" altLang="zh-TW" dirty="0" smtClean="0">
                <a:solidFill>
                  <a:srgbClr val="0000FF"/>
                </a:solidFill>
              </a:rPr>
              <a:t>Activator protein increases transcription rate. Generally bound to a smaller signal molecule. (Ex. </a:t>
            </a:r>
            <a:r>
              <a:rPr lang="en-US" altLang="zh-TW" dirty="0" err="1" smtClean="0">
                <a:solidFill>
                  <a:srgbClr val="FF0000"/>
                </a:solidFill>
              </a:rPr>
              <a:t>XylR</a:t>
            </a:r>
            <a:r>
              <a:rPr lang="en-US" altLang="zh-TW" dirty="0" smtClean="0">
                <a:solidFill>
                  <a:srgbClr val="FF0000"/>
                </a:solidFill>
              </a:rPr>
              <a:t> </a:t>
            </a:r>
            <a:r>
              <a:rPr lang="en-US" altLang="zh-TW" dirty="0" smtClean="0">
                <a:solidFill>
                  <a:srgbClr val="0000FF"/>
                </a:solidFill>
              </a:rPr>
              <a:t>protein activates </a:t>
            </a:r>
            <a:r>
              <a:rPr lang="en-US" altLang="zh-TW" dirty="0" err="1" smtClean="0">
                <a:solidFill>
                  <a:srgbClr val="FF0000"/>
                </a:solidFill>
              </a:rPr>
              <a:t>Pu</a:t>
            </a:r>
            <a:r>
              <a:rPr lang="en-US" altLang="zh-TW" dirty="0" smtClean="0">
                <a:solidFill>
                  <a:srgbClr val="FF0000"/>
                </a:solidFill>
              </a:rPr>
              <a:t> </a:t>
            </a:r>
            <a:r>
              <a:rPr lang="en-US" altLang="zh-TW" dirty="0" smtClean="0">
                <a:solidFill>
                  <a:srgbClr val="0000FF"/>
                </a:solidFill>
              </a:rPr>
              <a:t>promoter).</a:t>
            </a:r>
          </a:p>
          <a:p>
            <a:pPr marL="427038" indent="-322263" defTabSz="449263">
              <a:tabLst>
                <a:tab pos="442913" algn="l"/>
                <a:tab pos="892175" algn="l"/>
                <a:tab pos="1339850" algn="l"/>
                <a:tab pos="1790700" algn="l"/>
                <a:tab pos="2239963" algn="l"/>
                <a:tab pos="2689225" algn="l"/>
                <a:tab pos="3136900" algn="l"/>
                <a:tab pos="3587750" algn="l"/>
                <a:tab pos="4037013" algn="l"/>
                <a:tab pos="4484688" algn="l"/>
                <a:tab pos="4933950" algn="l"/>
                <a:tab pos="5384800" algn="l"/>
                <a:tab pos="5834063" algn="l"/>
                <a:tab pos="6281738" algn="l"/>
                <a:tab pos="6732588" algn="l"/>
                <a:tab pos="7181850" algn="l"/>
                <a:tab pos="7629525" algn="l"/>
                <a:tab pos="8078788" algn="l"/>
                <a:tab pos="8529638" algn="l"/>
                <a:tab pos="8978900" algn="l"/>
              </a:tabLst>
            </a:pPr>
            <a:endParaRPr lang="en-US" altLang="zh-TW" dirty="0">
              <a:solidFill>
                <a:srgbClr val="0000FF"/>
              </a:solidFill>
            </a:endParaRPr>
          </a:p>
          <a:p>
            <a:pPr marL="427038" lvl="1" indent="-322263" defTabSz="449263">
              <a:tabLst>
                <a:tab pos="442913" algn="l"/>
                <a:tab pos="892175" algn="l"/>
                <a:tab pos="1339850" algn="l"/>
                <a:tab pos="1790700" algn="l"/>
                <a:tab pos="2239963" algn="l"/>
                <a:tab pos="2689225" algn="l"/>
                <a:tab pos="3136900" algn="l"/>
                <a:tab pos="3587750" algn="l"/>
                <a:tab pos="4037013" algn="l"/>
                <a:tab pos="4484688" algn="l"/>
                <a:tab pos="4933950" algn="l"/>
                <a:tab pos="5384800" algn="l"/>
                <a:tab pos="5834063" algn="l"/>
                <a:tab pos="6281738" algn="l"/>
                <a:tab pos="6732588" algn="l"/>
                <a:tab pos="7181850" algn="l"/>
                <a:tab pos="7629525" algn="l"/>
                <a:tab pos="8078788" algn="l"/>
                <a:tab pos="8529638" algn="l"/>
                <a:tab pos="8978900" algn="l"/>
              </a:tabLst>
            </a:pPr>
            <a:r>
              <a:rPr lang="en-US" altLang="zh-TW" dirty="0" err="1" smtClean="0">
                <a:solidFill>
                  <a:srgbClr val="FF0000"/>
                </a:solidFill>
              </a:rPr>
              <a:t>sRNA</a:t>
            </a:r>
            <a:r>
              <a:rPr lang="en-US" altLang="zh-TW" dirty="0" smtClean="0">
                <a:solidFill>
                  <a:srgbClr val="FF0000"/>
                </a:solidFill>
              </a:rPr>
              <a:t>-mediated gene silencing </a:t>
            </a:r>
            <a:r>
              <a:rPr lang="en-US" altLang="zh-TW" dirty="0" smtClean="0">
                <a:solidFill>
                  <a:srgbClr val="0000FF"/>
                </a:solidFill>
              </a:rPr>
              <a:t>-(</a:t>
            </a:r>
            <a:r>
              <a:rPr lang="en-US" altLang="zh-TW" dirty="0" err="1" smtClean="0">
                <a:solidFill>
                  <a:srgbClr val="0000FF"/>
                </a:solidFill>
              </a:rPr>
              <a:t>sRNA</a:t>
            </a:r>
            <a:r>
              <a:rPr lang="en-US" altLang="zh-TW" dirty="0" smtClean="0">
                <a:solidFill>
                  <a:srgbClr val="0000FF"/>
                </a:solidFill>
              </a:rPr>
              <a:t>) are small (50-250 nucleotide) non-coding RNA molecules produced by bacteria; they are highly structured and contain several stem-loops. </a:t>
            </a:r>
            <a:r>
              <a:rPr lang="en-US" altLang="zh-TW" dirty="0" err="1" smtClean="0">
                <a:solidFill>
                  <a:srgbClr val="0000FF"/>
                </a:solidFill>
              </a:rPr>
              <a:t>sRNAs</a:t>
            </a:r>
            <a:r>
              <a:rPr lang="en-US" altLang="zh-TW" dirty="0" smtClean="0">
                <a:solidFill>
                  <a:srgbClr val="0000FF"/>
                </a:solidFill>
              </a:rPr>
              <a:t> can either bind to protein targets, and modify the function of the bound protein, or bind to mRNA targets and regulate gene expression. (Ex. </a:t>
            </a:r>
            <a:r>
              <a:rPr lang="en-US" altLang="zh-TW" dirty="0" err="1" smtClean="0">
                <a:solidFill>
                  <a:srgbClr val="0000FF"/>
                </a:solidFill>
              </a:rPr>
              <a:t>RyhB</a:t>
            </a:r>
            <a:r>
              <a:rPr lang="en-US" altLang="zh-TW" dirty="0" smtClean="0">
                <a:solidFill>
                  <a:srgbClr val="0000FF"/>
                </a:solidFill>
              </a:rPr>
              <a:t> and </a:t>
            </a:r>
            <a:r>
              <a:rPr lang="en-US" altLang="zh-TW" dirty="0" err="1" smtClean="0">
                <a:solidFill>
                  <a:srgbClr val="0000FF"/>
                </a:solidFill>
              </a:rPr>
              <a:t>sodB</a:t>
            </a:r>
            <a:r>
              <a:rPr lang="en-US" altLang="zh-TW" dirty="0" smtClean="0">
                <a:solidFill>
                  <a:srgbClr val="0000FF"/>
                </a:solidFill>
              </a:rPr>
              <a:t>)</a:t>
            </a:r>
          </a:p>
          <a:p>
            <a:pPr marL="427038" indent="-322263" defTabSz="449263">
              <a:tabLst>
                <a:tab pos="442913" algn="l"/>
                <a:tab pos="892175" algn="l"/>
                <a:tab pos="1339850" algn="l"/>
                <a:tab pos="1790700" algn="l"/>
                <a:tab pos="2239963" algn="l"/>
                <a:tab pos="2689225" algn="l"/>
                <a:tab pos="3136900" algn="l"/>
                <a:tab pos="3587750" algn="l"/>
                <a:tab pos="4037013" algn="l"/>
                <a:tab pos="4484688" algn="l"/>
                <a:tab pos="4933950" algn="l"/>
                <a:tab pos="5384800" algn="l"/>
                <a:tab pos="5834063" algn="l"/>
                <a:tab pos="6281738" algn="l"/>
                <a:tab pos="6732588" algn="l"/>
                <a:tab pos="7181850" algn="l"/>
                <a:tab pos="7629525" algn="l"/>
                <a:tab pos="8078788" algn="l"/>
                <a:tab pos="8529638" algn="l"/>
                <a:tab pos="8978900" algn="l"/>
              </a:tabLst>
            </a:pPr>
            <a:endParaRPr lang="en-US" altLang="zh-TW" dirty="0">
              <a:solidFill>
                <a:srgbClr val="0000FF"/>
              </a:solidFill>
            </a:endParaRPr>
          </a:p>
        </p:txBody>
      </p:sp>
    </p:spTree>
    <p:extLst>
      <p:ext uri="{BB962C8B-B14F-4D97-AF65-F5344CB8AC3E}">
        <p14:creationId xmlns:p14="http://schemas.microsoft.com/office/powerpoint/2010/main" val="1335798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7"/>
            <a:ext cx="8229600" cy="850107"/>
          </a:xfrm>
        </p:spPr>
        <p:txBody>
          <a:bodyPr/>
          <a:lstStyle/>
          <a:p>
            <a:r>
              <a:rPr lang="en-US" altLang="zh-TW" dirty="0" smtClean="0">
                <a:solidFill>
                  <a:srgbClr val="0000FF"/>
                </a:solidFill>
              </a:rPr>
              <a:t>The small RNA </a:t>
            </a:r>
            <a:r>
              <a:rPr lang="en-US" altLang="zh-TW" dirty="0" err="1" smtClean="0">
                <a:solidFill>
                  <a:srgbClr val="0000FF"/>
                </a:solidFill>
              </a:rPr>
              <a:t>RyhB</a:t>
            </a:r>
            <a:r>
              <a:rPr lang="en-US" altLang="zh-TW" dirty="0" smtClean="0">
                <a:solidFill>
                  <a:srgbClr val="0000FF"/>
                </a:solidFill>
              </a:rPr>
              <a:t> and its </a:t>
            </a:r>
            <a:r>
              <a:rPr lang="en-US" altLang="zh-TW" dirty="0" err="1" smtClean="0">
                <a:solidFill>
                  <a:srgbClr val="0000FF"/>
                </a:solidFill>
              </a:rPr>
              <a:t>sodB</a:t>
            </a:r>
            <a:endParaRPr lang="zh-TW"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181184"/>
            <a:ext cx="4536504" cy="494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570992" y="1268760"/>
            <a:ext cx="2952328" cy="4770537"/>
          </a:xfrm>
          <a:prstGeom prst="rect">
            <a:avLst/>
          </a:prstGeom>
        </p:spPr>
        <p:txBody>
          <a:bodyPr wrap="square">
            <a:spAutoFit/>
          </a:bodyPr>
          <a:lstStyle/>
          <a:p>
            <a:r>
              <a:rPr lang="en-US" altLang="zh-TW" sz="1600" dirty="0" smtClean="0">
                <a:solidFill>
                  <a:srgbClr val="0000FF"/>
                </a:solidFill>
              </a:rPr>
              <a:t>The </a:t>
            </a:r>
            <a:r>
              <a:rPr lang="en-US" altLang="zh-TW" sz="1600" dirty="0">
                <a:solidFill>
                  <a:srgbClr val="0000FF"/>
                </a:solidFill>
              </a:rPr>
              <a:t>small RNA RyhB and its sodB (iron superoxide dismutase) mRNA </a:t>
            </a:r>
            <a:r>
              <a:rPr lang="en-US" altLang="zh-TW" sz="1600" dirty="0" smtClean="0">
                <a:solidFill>
                  <a:srgbClr val="0000FF"/>
                </a:solidFill>
              </a:rPr>
              <a:t>target in E. coli.</a:t>
            </a:r>
            <a:endParaRPr lang="en-US" altLang="zh-TW" sz="1600" dirty="0">
              <a:solidFill>
                <a:srgbClr val="0000FF"/>
              </a:solidFill>
            </a:endParaRPr>
          </a:p>
          <a:p>
            <a:endParaRPr lang="en-US" altLang="zh-TW" sz="1600" dirty="0" smtClean="0">
              <a:solidFill>
                <a:srgbClr val="0000FF"/>
              </a:solidFill>
            </a:endParaRPr>
          </a:p>
          <a:p>
            <a:r>
              <a:rPr lang="en-US" altLang="zh-TW" sz="1600" dirty="0" smtClean="0">
                <a:solidFill>
                  <a:srgbClr val="0000FF"/>
                </a:solidFill>
              </a:rPr>
              <a:t>RyhB </a:t>
            </a:r>
            <a:r>
              <a:rPr lang="en-US" altLang="zh-TW" sz="1600" dirty="0">
                <a:solidFill>
                  <a:srgbClr val="0000FF"/>
                </a:solidFill>
              </a:rPr>
              <a:t>binding blocked the translation initiation codon of sodB and triggered the degradation of both RyhB and sodB mRNA. </a:t>
            </a:r>
            <a:endParaRPr lang="en-US" altLang="zh-TW" sz="1600" dirty="0" smtClean="0">
              <a:solidFill>
                <a:srgbClr val="0000FF"/>
              </a:solidFill>
            </a:endParaRPr>
          </a:p>
          <a:p>
            <a:endParaRPr lang="en-US" altLang="zh-TW" sz="1600" dirty="0" smtClean="0">
              <a:solidFill>
                <a:srgbClr val="0000FF"/>
              </a:solidFill>
            </a:endParaRPr>
          </a:p>
          <a:p>
            <a:r>
              <a:rPr lang="it-IT" altLang="zh-TW" sz="1600" dirty="0" smtClean="0">
                <a:solidFill>
                  <a:srgbClr val="0000FF"/>
                </a:solidFill>
              </a:rPr>
              <a:t>RyhB RNA is a 90 nucleotide non-coding RNA </a:t>
            </a:r>
            <a:r>
              <a:rPr lang="en-US" altLang="zh-TW" sz="1600" dirty="0" smtClean="0">
                <a:solidFill>
                  <a:srgbClr val="0000FF"/>
                </a:solidFill>
              </a:rPr>
              <a:t>regulates a set of iron-storage and iron-using proteins when iron is limiting.</a:t>
            </a:r>
          </a:p>
          <a:p>
            <a:endParaRPr lang="en-US" altLang="zh-TW" sz="1600" dirty="0" smtClean="0">
              <a:solidFill>
                <a:srgbClr val="0000FF"/>
              </a:solidFill>
            </a:endParaRPr>
          </a:p>
          <a:p>
            <a:r>
              <a:rPr lang="en-US" altLang="zh-TW" sz="1600" dirty="0" smtClean="0">
                <a:solidFill>
                  <a:srgbClr val="0000FF"/>
                </a:solidFill>
              </a:rPr>
              <a:t>Negatively regulated by the ferric uptake repressor protein, Fur (Ferric uptake regulator).</a:t>
            </a:r>
            <a:endParaRPr lang="zh-TW" altLang="en-US" sz="1600" dirty="0" smtClean="0">
              <a:solidFill>
                <a:srgbClr val="0000FF"/>
              </a:solidFill>
            </a:endParaRPr>
          </a:p>
          <a:p>
            <a:endParaRPr lang="zh-TW" altLang="en-US" sz="1600" dirty="0">
              <a:solidFill>
                <a:srgbClr val="0000FF"/>
              </a:solidFill>
            </a:endParaRPr>
          </a:p>
        </p:txBody>
      </p:sp>
      <p:sp>
        <p:nvSpPr>
          <p:cNvPr id="5" name="矩形 4"/>
          <p:cNvSpPr/>
          <p:nvPr/>
        </p:nvSpPr>
        <p:spPr>
          <a:xfrm>
            <a:off x="3523320" y="6348591"/>
            <a:ext cx="2113079" cy="307777"/>
          </a:xfrm>
          <a:prstGeom prst="rect">
            <a:avLst/>
          </a:prstGeom>
        </p:spPr>
        <p:txBody>
          <a:bodyPr wrap="none">
            <a:spAutoFit/>
          </a:bodyPr>
          <a:lstStyle/>
          <a:p>
            <a:r>
              <a:rPr lang="en-US" altLang="zh-TW" sz="1400" dirty="0">
                <a:solidFill>
                  <a:srgbClr val="0000FF"/>
                </a:solidFill>
              </a:rPr>
              <a:t>The EMBO J.23,396 (2004)</a:t>
            </a:r>
            <a:endParaRPr lang="zh-TW" altLang="en-US" sz="1400" dirty="0">
              <a:solidFill>
                <a:srgbClr val="0000FF"/>
              </a:solidFill>
            </a:endParaRPr>
          </a:p>
        </p:txBody>
      </p:sp>
    </p:spTree>
    <p:extLst>
      <p:ext uri="{BB962C8B-B14F-4D97-AF65-F5344CB8AC3E}">
        <p14:creationId xmlns:p14="http://schemas.microsoft.com/office/powerpoint/2010/main" val="61325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GB" altLang="zh-TW" sz="3200" dirty="0" smtClean="0"/>
              <a:t>Application on </a:t>
            </a:r>
            <a:r>
              <a:rPr lang="en-GB" altLang="zh-TW" sz="3200" dirty="0" err="1" smtClean="0">
                <a:solidFill>
                  <a:srgbClr val="FF0000"/>
                </a:solidFill>
              </a:rPr>
              <a:t>sodB-rhyB</a:t>
            </a:r>
            <a:r>
              <a:rPr lang="en-GB" altLang="zh-TW" sz="3200" dirty="0" smtClean="0"/>
              <a:t> circuit</a:t>
            </a:r>
            <a:endParaRPr lang="zh-TW" altLang="en-US" sz="3200" dirty="0"/>
          </a:p>
        </p:txBody>
      </p:sp>
      <p:sp>
        <p:nvSpPr>
          <p:cNvPr id="3" name="Text Box 33"/>
          <p:cNvSpPr txBox="1">
            <a:spLocks noChangeArrowheads="1"/>
          </p:cNvSpPr>
          <p:nvPr/>
        </p:nvSpPr>
        <p:spPr bwMode="auto">
          <a:xfrm>
            <a:off x="1617069" y="6093296"/>
            <a:ext cx="6624736" cy="359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89991" tIns="46795" rIns="89991" bIns="46795">
            <a:spAutoFit/>
          </a:bodyPr>
          <a:lstStyle>
            <a:lvl1pPr eaLnBrk="0">
              <a:tabLst>
                <a:tab pos="0" algn="l"/>
                <a:tab pos="447675" algn="l"/>
                <a:tab pos="896938" algn="l"/>
                <a:tab pos="1346200" algn="l"/>
                <a:tab pos="1795463" algn="l"/>
                <a:tab pos="2244725" algn="l"/>
                <a:tab pos="2692400" algn="l"/>
                <a:tab pos="3143250" algn="l"/>
                <a:tab pos="3592513" algn="l"/>
                <a:tab pos="4040188" algn="l"/>
                <a:tab pos="4491038" algn="l"/>
                <a:tab pos="4940300" algn="l"/>
                <a:tab pos="5389563" algn="l"/>
                <a:tab pos="5837238" algn="l"/>
                <a:tab pos="6288088" algn="l"/>
                <a:tab pos="6737350" algn="l"/>
                <a:tab pos="7185025" algn="l"/>
                <a:tab pos="7634288" algn="l"/>
                <a:tab pos="8085138" algn="l"/>
                <a:tab pos="8534400" algn="l"/>
                <a:tab pos="8982075" algn="l"/>
              </a:tabLst>
              <a:defRPr>
                <a:solidFill>
                  <a:schemeClr val="bg1"/>
                </a:solidFill>
                <a:latin typeface="Times New Roman" pitchFamily="18" charset="0"/>
                <a:ea typeface="細明體" pitchFamily="49" charset="-120"/>
              </a:defRPr>
            </a:lvl1pPr>
            <a:lvl2pPr marL="742950" indent="-285750" eaLnBrk="0">
              <a:tabLst>
                <a:tab pos="0" algn="l"/>
                <a:tab pos="447675" algn="l"/>
                <a:tab pos="896938" algn="l"/>
                <a:tab pos="1346200" algn="l"/>
                <a:tab pos="1795463" algn="l"/>
                <a:tab pos="2244725" algn="l"/>
                <a:tab pos="2692400" algn="l"/>
                <a:tab pos="3143250" algn="l"/>
                <a:tab pos="3592513" algn="l"/>
                <a:tab pos="4040188" algn="l"/>
                <a:tab pos="4491038" algn="l"/>
                <a:tab pos="4940300" algn="l"/>
                <a:tab pos="5389563" algn="l"/>
                <a:tab pos="5837238" algn="l"/>
                <a:tab pos="6288088" algn="l"/>
                <a:tab pos="6737350" algn="l"/>
                <a:tab pos="7185025" algn="l"/>
                <a:tab pos="7634288" algn="l"/>
                <a:tab pos="8085138" algn="l"/>
                <a:tab pos="8534400" algn="l"/>
                <a:tab pos="8982075" algn="l"/>
              </a:tabLst>
              <a:defRPr>
                <a:solidFill>
                  <a:schemeClr val="bg1"/>
                </a:solidFill>
                <a:latin typeface="Times New Roman" pitchFamily="18" charset="0"/>
                <a:ea typeface="細明體" pitchFamily="49" charset="-120"/>
              </a:defRPr>
            </a:lvl2pPr>
            <a:lvl3pPr marL="1143000" indent="-228600" eaLnBrk="0">
              <a:tabLst>
                <a:tab pos="0" algn="l"/>
                <a:tab pos="447675" algn="l"/>
                <a:tab pos="896938" algn="l"/>
                <a:tab pos="1346200" algn="l"/>
                <a:tab pos="1795463" algn="l"/>
                <a:tab pos="2244725" algn="l"/>
                <a:tab pos="2692400" algn="l"/>
                <a:tab pos="3143250" algn="l"/>
                <a:tab pos="3592513" algn="l"/>
                <a:tab pos="4040188" algn="l"/>
                <a:tab pos="4491038" algn="l"/>
                <a:tab pos="4940300" algn="l"/>
                <a:tab pos="5389563" algn="l"/>
                <a:tab pos="5837238" algn="l"/>
                <a:tab pos="6288088" algn="l"/>
                <a:tab pos="6737350" algn="l"/>
                <a:tab pos="7185025" algn="l"/>
                <a:tab pos="7634288" algn="l"/>
                <a:tab pos="8085138" algn="l"/>
                <a:tab pos="8534400" algn="l"/>
                <a:tab pos="8982075" algn="l"/>
              </a:tabLst>
              <a:defRPr>
                <a:solidFill>
                  <a:schemeClr val="bg1"/>
                </a:solidFill>
                <a:latin typeface="Times New Roman" pitchFamily="18" charset="0"/>
                <a:ea typeface="細明體" pitchFamily="49" charset="-120"/>
              </a:defRPr>
            </a:lvl3pPr>
            <a:lvl4pPr marL="1600200" indent="-228600" eaLnBrk="0">
              <a:tabLst>
                <a:tab pos="0" algn="l"/>
                <a:tab pos="447675" algn="l"/>
                <a:tab pos="896938" algn="l"/>
                <a:tab pos="1346200" algn="l"/>
                <a:tab pos="1795463" algn="l"/>
                <a:tab pos="2244725" algn="l"/>
                <a:tab pos="2692400" algn="l"/>
                <a:tab pos="3143250" algn="l"/>
                <a:tab pos="3592513" algn="l"/>
                <a:tab pos="4040188" algn="l"/>
                <a:tab pos="4491038" algn="l"/>
                <a:tab pos="4940300" algn="l"/>
                <a:tab pos="5389563" algn="l"/>
                <a:tab pos="5837238" algn="l"/>
                <a:tab pos="6288088" algn="l"/>
                <a:tab pos="6737350" algn="l"/>
                <a:tab pos="7185025" algn="l"/>
                <a:tab pos="7634288" algn="l"/>
                <a:tab pos="8085138" algn="l"/>
                <a:tab pos="8534400" algn="l"/>
                <a:tab pos="8982075" algn="l"/>
              </a:tabLst>
              <a:defRPr>
                <a:solidFill>
                  <a:schemeClr val="bg1"/>
                </a:solidFill>
                <a:latin typeface="Times New Roman" pitchFamily="18" charset="0"/>
                <a:ea typeface="細明體" pitchFamily="49" charset="-120"/>
              </a:defRPr>
            </a:lvl4pPr>
            <a:lvl5pPr marL="2057400" indent="-228600" eaLnBrk="0">
              <a:tabLst>
                <a:tab pos="0" algn="l"/>
                <a:tab pos="447675" algn="l"/>
                <a:tab pos="896938" algn="l"/>
                <a:tab pos="1346200" algn="l"/>
                <a:tab pos="1795463" algn="l"/>
                <a:tab pos="2244725" algn="l"/>
                <a:tab pos="2692400" algn="l"/>
                <a:tab pos="3143250" algn="l"/>
                <a:tab pos="3592513" algn="l"/>
                <a:tab pos="4040188" algn="l"/>
                <a:tab pos="4491038" algn="l"/>
                <a:tab pos="4940300" algn="l"/>
                <a:tab pos="5389563" algn="l"/>
                <a:tab pos="5837238" algn="l"/>
                <a:tab pos="6288088" algn="l"/>
                <a:tab pos="6737350" algn="l"/>
                <a:tab pos="7185025" algn="l"/>
                <a:tab pos="7634288" algn="l"/>
                <a:tab pos="8085138" algn="l"/>
                <a:tab pos="8534400" algn="l"/>
                <a:tab pos="8982075" algn="l"/>
              </a:tabLst>
              <a:defRPr>
                <a:solidFill>
                  <a:schemeClr val="bg1"/>
                </a:solidFill>
                <a:latin typeface="Times New Roman" pitchFamily="18" charset="0"/>
                <a:ea typeface="細明體" pitchFamily="49" charset="-120"/>
              </a:defRPr>
            </a:lvl5pPr>
            <a:lvl6pPr marL="2514600" indent="-228600" defTabSz="449263" eaLnBrk="0" fontAlgn="base" hangingPunct="0">
              <a:lnSpc>
                <a:spcPct val="82000"/>
              </a:lnSpc>
              <a:spcBef>
                <a:spcPct val="0"/>
              </a:spcBef>
              <a:spcAft>
                <a:spcPct val="0"/>
              </a:spcAft>
              <a:buClr>
                <a:srgbClr val="000000"/>
              </a:buClr>
              <a:buSzPct val="45000"/>
              <a:buFont typeface="Wingdings" pitchFamily="2" charset="2"/>
              <a:tabLst>
                <a:tab pos="0" algn="l"/>
                <a:tab pos="447675" algn="l"/>
                <a:tab pos="896938" algn="l"/>
                <a:tab pos="1346200" algn="l"/>
                <a:tab pos="1795463" algn="l"/>
                <a:tab pos="2244725" algn="l"/>
                <a:tab pos="2692400" algn="l"/>
                <a:tab pos="3143250" algn="l"/>
                <a:tab pos="3592513" algn="l"/>
                <a:tab pos="4040188" algn="l"/>
                <a:tab pos="4491038" algn="l"/>
                <a:tab pos="4940300" algn="l"/>
                <a:tab pos="5389563" algn="l"/>
                <a:tab pos="5837238" algn="l"/>
                <a:tab pos="6288088" algn="l"/>
                <a:tab pos="6737350" algn="l"/>
                <a:tab pos="7185025" algn="l"/>
                <a:tab pos="7634288" algn="l"/>
                <a:tab pos="8085138" algn="l"/>
                <a:tab pos="8534400" algn="l"/>
                <a:tab pos="8982075" algn="l"/>
              </a:tabLst>
              <a:defRPr>
                <a:solidFill>
                  <a:schemeClr val="bg1"/>
                </a:solidFill>
                <a:latin typeface="Times New Roman" pitchFamily="18" charset="0"/>
                <a:ea typeface="細明體" pitchFamily="49" charset="-120"/>
              </a:defRPr>
            </a:lvl6pPr>
            <a:lvl7pPr marL="2971800" indent="-228600" defTabSz="449263" eaLnBrk="0" fontAlgn="base" hangingPunct="0">
              <a:lnSpc>
                <a:spcPct val="82000"/>
              </a:lnSpc>
              <a:spcBef>
                <a:spcPct val="0"/>
              </a:spcBef>
              <a:spcAft>
                <a:spcPct val="0"/>
              </a:spcAft>
              <a:buClr>
                <a:srgbClr val="000000"/>
              </a:buClr>
              <a:buSzPct val="45000"/>
              <a:buFont typeface="Wingdings" pitchFamily="2" charset="2"/>
              <a:tabLst>
                <a:tab pos="0" algn="l"/>
                <a:tab pos="447675" algn="l"/>
                <a:tab pos="896938" algn="l"/>
                <a:tab pos="1346200" algn="l"/>
                <a:tab pos="1795463" algn="l"/>
                <a:tab pos="2244725" algn="l"/>
                <a:tab pos="2692400" algn="l"/>
                <a:tab pos="3143250" algn="l"/>
                <a:tab pos="3592513" algn="l"/>
                <a:tab pos="4040188" algn="l"/>
                <a:tab pos="4491038" algn="l"/>
                <a:tab pos="4940300" algn="l"/>
                <a:tab pos="5389563" algn="l"/>
                <a:tab pos="5837238" algn="l"/>
                <a:tab pos="6288088" algn="l"/>
                <a:tab pos="6737350" algn="l"/>
                <a:tab pos="7185025" algn="l"/>
                <a:tab pos="7634288" algn="l"/>
                <a:tab pos="8085138" algn="l"/>
                <a:tab pos="8534400" algn="l"/>
                <a:tab pos="8982075" algn="l"/>
              </a:tabLst>
              <a:defRPr>
                <a:solidFill>
                  <a:schemeClr val="bg1"/>
                </a:solidFill>
                <a:latin typeface="Times New Roman" pitchFamily="18" charset="0"/>
                <a:ea typeface="細明體" pitchFamily="49" charset="-120"/>
              </a:defRPr>
            </a:lvl7pPr>
            <a:lvl8pPr marL="3429000" indent="-228600" defTabSz="449263" eaLnBrk="0" fontAlgn="base" hangingPunct="0">
              <a:lnSpc>
                <a:spcPct val="82000"/>
              </a:lnSpc>
              <a:spcBef>
                <a:spcPct val="0"/>
              </a:spcBef>
              <a:spcAft>
                <a:spcPct val="0"/>
              </a:spcAft>
              <a:buClr>
                <a:srgbClr val="000000"/>
              </a:buClr>
              <a:buSzPct val="45000"/>
              <a:buFont typeface="Wingdings" pitchFamily="2" charset="2"/>
              <a:tabLst>
                <a:tab pos="0" algn="l"/>
                <a:tab pos="447675" algn="l"/>
                <a:tab pos="896938" algn="l"/>
                <a:tab pos="1346200" algn="l"/>
                <a:tab pos="1795463" algn="l"/>
                <a:tab pos="2244725" algn="l"/>
                <a:tab pos="2692400" algn="l"/>
                <a:tab pos="3143250" algn="l"/>
                <a:tab pos="3592513" algn="l"/>
                <a:tab pos="4040188" algn="l"/>
                <a:tab pos="4491038" algn="l"/>
                <a:tab pos="4940300" algn="l"/>
                <a:tab pos="5389563" algn="l"/>
                <a:tab pos="5837238" algn="l"/>
                <a:tab pos="6288088" algn="l"/>
                <a:tab pos="6737350" algn="l"/>
                <a:tab pos="7185025" algn="l"/>
                <a:tab pos="7634288" algn="l"/>
                <a:tab pos="8085138" algn="l"/>
                <a:tab pos="8534400" algn="l"/>
                <a:tab pos="8982075" algn="l"/>
              </a:tabLst>
              <a:defRPr>
                <a:solidFill>
                  <a:schemeClr val="bg1"/>
                </a:solidFill>
                <a:latin typeface="Times New Roman" pitchFamily="18" charset="0"/>
                <a:ea typeface="細明體" pitchFamily="49" charset="-120"/>
              </a:defRPr>
            </a:lvl8pPr>
            <a:lvl9pPr marL="3886200" indent="-228600" defTabSz="449263" eaLnBrk="0" fontAlgn="base" hangingPunct="0">
              <a:lnSpc>
                <a:spcPct val="82000"/>
              </a:lnSpc>
              <a:spcBef>
                <a:spcPct val="0"/>
              </a:spcBef>
              <a:spcAft>
                <a:spcPct val="0"/>
              </a:spcAft>
              <a:buClr>
                <a:srgbClr val="000000"/>
              </a:buClr>
              <a:buSzPct val="45000"/>
              <a:buFont typeface="Wingdings" pitchFamily="2" charset="2"/>
              <a:tabLst>
                <a:tab pos="0" algn="l"/>
                <a:tab pos="447675" algn="l"/>
                <a:tab pos="896938" algn="l"/>
                <a:tab pos="1346200" algn="l"/>
                <a:tab pos="1795463" algn="l"/>
                <a:tab pos="2244725" algn="l"/>
                <a:tab pos="2692400" algn="l"/>
                <a:tab pos="3143250" algn="l"/>
                <a:tab pos="3592513" algn="l"/>
                <a:tab pos="4040188" algn="l"/>
                <a:tab pos="4491038" algn="l"/>
                <a:tab pos="4940300" algn="l"/>
                <a:tab pos="5389563" algn="l"/>
                <a:tab pos="5837238" algn="l"/>
                <a:tab pos="6288088" algn="l"/>
                <a:tab pos="6737350" algn="l"/>
                <a:tab pos="7185025" algn="l"/>
                <a:tab pos="7634288" algn="l"/>
                <a:tab pos="8085138" algn="l"/>
                <a:tab pos="8534400" algn="l"/>
                <a:tab pos="8982075" algn="l"/>
              </a:tabLst>
              <a:defRPr>
                <a:solidFill>
                  <a:schemeClr val="bg1"/>
                </a:solidFill>
                <a:latin typeface="Times New Roman" pitchFamily="18" charset="0"/>
                <a:ea typeface="細明體" pitchFamily="49" charset="-120"/>
              </a:defRPr>
            </a:lvl9pPr>
          </a:lstStyle>
          <a:p>
            <a:pPr eaLnBrk="1">
              <a:lnSpc>
                <a:spcPct val="86000"/>
              </a:lnSpc>
            </a:pPr>
            <a:r>
              <a:rPr lang="en-GB" altLang="zh-TW" sz="2000" dirty="0">
                <a:solidFill>
                  <a:srgbClr val="0000FF"/>
                </a:solidFill>
              </a:rPr>
              <a:t>More </a:t>
            </a:r>
            <a:r>
              <a:rPr lang="en-GB" altLang="zh-TW" sz="2000" dirty="0" err="1">
                <a:solidFill>
                  <a:srgbClr val="0000FF"/>
                </a:solidFill>
              </a:rPr>
              <a:t>sodB-rhyB</a:t>
            </a:r>
            <a:r>
              <a:rPr lang="en-GB" altLang="zh-TW" sz="2000" dirty="0">
                <a:solidFill>
                  <a:srgbClr val="0000FF"/>
                </a:solidFill>
              </a:rPr>
              <a:t> </a:t>
            </a:r>
            <a:r>
              <a:rPr lang="en-GB" altLang="zh-TW" sz="2000" dirty="0">
                <a:solidFill>
                  <a:srgbClr val="0000FF"/>
                </a:solidFill>
                <a:latin typeface="Wingdings" pitchFamily="2" charset="2"/>
              </a:rPr>
              <a:t></a:t>
            </a:r>
            <a:r>
              <a:rPr lang="en-GB" altLang="zh-TW" sz="2000" dirty="0">
                <a:solidFill>
                  <a:srgbClr val="0000FF"/>
                </a:solidFill>
              </a:rPr>
              <a:t> more deletion </a:t>
            </a:r>
            <a:r>
              <a:rPr lang="en-GB" altLang="zh-TW" sz="2000" dirty="0">
                <a:solidFill>
                  <a:srgbClr val="0000FF"/>
                </a:solidFill>
                <a:latin typeface="Wingdings" pitchFamily="2" charset="2"/>
              </a:rPr>
              <a:t></a:t>
            </a:r>
            <a:r>
              <a:rPr lang="en-GB" altLang="zh-TW" sz="2000" dirty="0">
                <a:solidFill>
                  <a:srgbClr val="0000FF"/>
                </a:solidFill>
              </a:rPr>
              <a:t> less </a:t>
            </a:r>
            <a:r>
              <a:rPr lang="en-GB" altLang="zh-TW" sz="2000" dirty="0" err="1">
                <a:solidFill>
                  <a:srgbClr val="0000FF"/>
                </a:solidFill>
              </a:rPr>
              <a:t>lacZ</a:t>
            </a:r>
            <a:r>
              <a:rPr lang="en-GB" altLang="zh-TW" sz="2000" dirty="0">
                <a:solidFill>
                  <a:srgbClr val="0000FF"/>
                </a:solidFill>
              </a:rPr>
              <a:t>  </a:t>
            </a:r>
          </a:p>
        </p:txBody>
      </p:sp>
      <p:pic>
        <p:nvPicPr>
          <p:cNvPr id="4" name="圖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77511"/>
            <a:ext cx="3933388" cy="248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圖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126" y="1361079"/>
            <a:ext cx="3933871" cy="248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圖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528" y="5099095"/>
            <a:ext cx="3756620" cy="88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圖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8126" y="5099095"/>
            <a:ext cx="3861692" cy="88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橢圓形圖說文字 9"/>
          <p:cNvSpPr/>
          <p:nvPr/>
        </p:nvSpPr>
        <p:spPr>
          <a:xfrm>
            <a:off x="3102421" y="1268760"/>
            <a:ext cx="1276733" cy="1333401"/>
          </a:xfrm>
          <a:prstGeom prst="wedgeEllipseCallout">
            <a:avLst>
              <a:gd name="adj1" fmla="val -93017"/>
              <a:gd name="adj2" fmla="val 71539"/>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dirty="0"/>
          </a:p>
        </p:txBody>
      </p:sp>
      <p:pic>
        <p:nvPicPr>
          <p:cNvPr id="11" name="內容版面配置區 7"/>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3263829" y="1575971"/>
            <a:ext cx="958409" cy="718977"/>
          </a:xfrm>
          <a:prstGeom prst="rect">
            <a:avLst/>
          </a:prstGeom>
        </p:spPr>
      </p:pic>
      <p:sp>
        <p:nvSpPr>
          <p:cNvPr id="12" name="文字方塊 11"/>
          <p:cNvSpPr txBox="1"/>
          <p:nvPr/>
        </p:nvSpPr>
        <p:spPr>
          <a:xfrm>
            <a:off x="3500225" y="2247580"/>
            <a:ext cx="501035" cy="276999"/>
          </a:xfrm>
          <a:prstGeom prst="rect">
            <a:avLst/>
          </a:prstGeom>
          <a:noFill/>
        </p:spPr>
        <p:txBody>
          <a:bodyPr wrap="none" rtlCol="0">
            <a:spAutoFit/>
          </a:bodyPr>
          <a:lstStyle/>
          <a:p>
            <a:r>
              <a:rPr lang="en-US" altLang="zh-TW" sz="1200" dirty="0" smtClean="0">
                <a:solidFill>
                  <a:srgbClr val="FF0000"/>
                </a:solidFill>
              </a:rPr>
              <a:t>TetR</a:t>
            </a:r>
            <a:endParaRPr lang="zh-TW" altLang="en-US" sz="1200" dirty="0">
              <a:solidFill>
                <a:srgbClr val="FF0000"/>
              </a:solidFill>
            </a:endParaRPr>
          </a:p>
        </p:txBody>
      </p:sp>
      <p:sp>
        <p:nvSpPr>
          <p:cNvPr id="13" name="橢圓形圖說文字 12"/>
          <p:cNvSpPr/>
          <p:nvPr/>
        </p:nvSpPr>
        <p:spPr>
          <a:xfrm>
            <a:off x="7524328" y="3429000"/>
            <a:ext cx="1276733" cy="1333401"/>
          </a:xfrm>
          <a:prstGeom prst="wedgeEllipseCallout">
            <a:avLst>
              <a:gd name="adj1" fmla="val -117925"/>
              <a:gd name="adj2" fmla="val -2698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dirty="0"/>
          </a:p>
        </p:txBody>
      </p:sp>
      <p:sp>
        <p:nvSpPr>
          <p:cNvPr id="14" name="文字方塊 13"/>
          <p:cNvSpPr txBox="1"/>
          <p:nvPr/>
        </p:nvSpPr>
        <p:spPr>
          <a:xfrm>
            <a:off x="7883123" y="4380880"/>
            <a:ext cx="508473" cy="276999"/>
          </a:xfrm>
          <a:prstGeom prst="rect">
            <a:avLst/>
          </a:prstGeom>
          <a:noFill/>
        </p:spPr>
        <p:txBody>
          <a:bodyPr wrap="none" rtlCol="0">
            <a:spAutoFit/>
          </a:bodyPr>
          <a:lstStyle/>
          <a:p>
            <a:r>
              <a:rPr lang="en-US" altLang="zh-TW" sz="1200" dirty="0" smtClean="0">
                <a:solidFill>
                  <a:srgbClr val="FF0000"/>
                </a:solidFill>
              </a:rPr>
              <a:t>XylR</a:t>
            </a:r>
            <a:endParaRPr lang="zh-TW" altLang="en-US" sz="1200" dirty="0">
              <a:solidFill>
                <a:srgbClr val="FF0000"/>
              </a:solidFill>
            </a:endParaRPr>
          </a:p>
        </p:txBody>
      </p:sp>
      <p:pic>
        <p:nvPicPr>
          <p:cNvPr id="15" name="Picture 40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50679" y="3573016"/>
            <a:ext cx="677805" cy="873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435023" y="1361079"/>
            <a:ext cx="2552801" cy="738664"/>
          </a:xfrm>
          <a:prstGeom prst="rect">
            <a:avLst/>
          </a:prstGeom>
        </p:spPr>
        <p:txBody>
          <a:bodyPr wrap="square">
            <a:spAutoFit/>
          </a:bodyPr>
          <a:lstStyle/>
          <a:p>
            <a:r>
              <a:rPr lang="en-US" altLang="zh-TW" sz="1400" dirty="0" err="1" smtClean="0">
                <a:solidFill>
                  <a:srgbClr val="0000FF"/>
                </a:solidFill>
              </a:rPr>
              <a:t>TetR</a:t>
            </a:r>
            <a:r>
              <a:rPr lang="en-US" altLang="zh-TW" sz="1400" dirty="0" smtClean="0">
                <a:solidFill>
                  <a:srgbClr val="0000FF"/>
                </a:solidFill>
              </a:rPr>
              <a:t> protein represses the </a:t>
            </a:r>
            <a:r>
              <a:rPr lang="en-US" altLang="zh-TW" sz="1400" dirty="0" err="1" smtClean="0">
                <a:solidFill>
                  <a:srgbClr val="0000FF"/>
                </a:solidFill>
              </a:rPr>
              <a:t>Ptet</a:t>
            </a:r>
            <a:r>
              <a:rPr lang="en-US" altLang="zh-TW" sz="1400" dirty="0" smtClean="0">
                <a:solidFill>
                  <a:srgbClr val="0000FF"/>
                </a:solidFill>
              </a:rPr>
              <a:t> promoter negatively regulated by </a:t>
            </a:r>
            <a:r>
              <a:rPr lang="en-US" altLang="zh-TW" sz="1400" dirty="0" err="1" smtClean="0">
                <a:solidFill>
                  <a:srgbClr val="0000FF"/>
                </a:solidFill>
              </a:rPr>
              <a:t>Tc</a:t>
            </a:r>
            <a:r>
              <a:rPr lang="en-US" altLang="zh-TW" sz="1400" dirty="0" smtClean="0">
                <a:solidFill>
                  <a:srgbClr val="0000FF"/>
                </a:solidFill>
              </a:rPr>
              <a:t> and </a:t>
            </a:r>
            <a:r>
              <a:rPr lang="en-US" altLang="zh-TW" sz="1400" dirty="0" err="1" smtClean="0">
                <a:solidFill>
                  <a:srgbClr val="0000FF"/>
                </a:solidFill>
              </a:rPr>
              <a:t>aTc</a:t>
            </a:r>
            <a:r>
              <a:rPr lang="en-US" altLang="zh-TW" sz="1400" dirty="0" smtClean="0">
                <a:solidFill>
                  <a:srgbClr val="0000FF"/>
                </a:solidFill>
              </a:rPr>
              <a:t>.</a:t>
            </a:r>
            <a:endParaRPr lang="en-US" altLang="zh-TW" sz="1400" dirty="0">
              <a:solidFill>
                <a:srgbClr val="0000FF"/>
              </a:solidFill>
            </a:endParaRPr>
          </a:p>
        </p:txBody>
      </p:sp>
      <p:sp>
        <p:nvSpPr>
          <p:cNvPr id="16" name="矩形 15"/>
          <p:cNvSpPr/>
          <p:nvPr/>
        </p:nvSpPr>
        <p:spPr>
          <a:xfrm>
            <a:off x="4373069" y="4160088"/>
            <a:ext cx="3073166" cy="523220"/>
          </a:xfrm>
          <a:prstGeom prst="rect">
            <a:avLst/>
          </a:prstGeom>
        </p:spPr>
        <p:txBody>
          <a:bodyPr wrap="square">
            <a:spAutoFit/>
          </a:bodyPr>
          <a:lstStyle/>
          <a:p>
            <a:r>
              <a:rPr lang="en-US" altLang="zh-TW" sz="1400" dirty="0" smtClean="0">
                <a:solidFill>
                  <a:srgbClr val="0000FF"/>
                </a:solidFill>
              </a:rPr>
              <a:t>Truncated </a:t>
            </a:r>
            <a:r>
              <a:rPr lang="en-US" altLang="zh-TW" sz="1400" dirty="0" err="1" smtClean="0">
                <a:solidFill>
                  <a:srgbClr val="0000FF"/>
                </a:solidFill>
              </a:rPr>
              <a:t>XylR</a:t>
            </a:r>
            <a:r>
              <a:rPr lang="en-US" altLang="zh-TW" sz="1400" dirty="0" smtClean="0">
                <a:solidFill>
                  <a:srgbClr val="0000FF"/>
                </a:solidFill>
              </a:rPr>
              <a:t> protein activates the </a:t>
            </a:r>
            <a:r>
              <a:rPr lang="en-US" altLang="zh-TW" sz="1400" dirty="0" err="1" smtClean="0">
                <a:solidFill>
                  <a:srgbClr val="0000FF"/>
                </a:solidFill>
              </a:rPr>
              <a:t>Pu</a:t>
            </a:r>
            <a:r>
              <a:rPr lang="en-US" altLang="zh-TW" sz="1400" dirty="0" smtClean="0">
                <a:solidFill>
                  <a:srgbClr val="0000FF"/>
                </a:solidFill>
              </a:rPr>
              <a:t> promoter with positive regulation.</a:t>
            </a:r>
            <a:endParaRPr lang="zh-TW" altLang="en-US" sz="1400" dirty="0">
              <a:solidFill>
                <a:srgbClr val="0000FF"/>
              </a:solidFill>
            </a:endParaRPr>
          </a:p>
        </p:txBody>
      </p:sp>
    </p:spTree>
    <p:extLst>
      <p:ext uri="{BB962C8B-B14F-4D97-AF65-F5344CB8AC3E}">
        <p14:creationId xmlns:p14="http://schemas.microsoft.com/office/powerpoint/2010/main" val="2672023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GB" altLang="zh-TW" sz="3200" dirty="0" smtClean="0">
                <a:solidFill>
                  <a:srgbClr val="FF0000"/>
                </a:solidFill>
              </a:rPr>
              <a:t>Application on </a:t>
            </a:r>
            <a:r>
              <a:rPr lang="en-GB" altLang="zh-TW" sz="3200" dirty="0" err="1" smtClean="0">
                <a:solidFill>
                  <a:srgbClr val="FF0000"/>
                </a:solidFill>
              </a:rPr>
              <a:t>TetR</a:t>
            </a:r>
            <a:r>
              <a:rPr lang="en-GB" altLang="zh-TW" sz="3200" dirty="0" smtClean="0">
                <a:solidFill>
                  <a:srgbClr val="FF0000"/>
                </a:solidFill>
              </a:rPr>
              <a:t> and </a:t>
            </a:r>
            <a:r>
              <a:rPr lang="en-GB" altLang="zh-TW" sz="3200" dirty="0" err="1" smtClean="0">
                <a:solidFill>
                  <a:srgbClr val="FF0000"/>
                </a:solidFill>
              </a:rPr>
              <a:t>XylR</a:t>
            </a:r>
            <a:r>
              <a:rPr lang="en-GB" altLang="zh-TW" sz="3200" dirty="0" smtClean="0">
                <a:solidFill>
                  <a:srgbClr val="FF0000"/>
                </a:solidFill>
              </a:rPr>
              <a:t> protein</a:t>
            </a:r>
            <a:endParaRPr lang="zh-TW" altLang="en-US" sz="3200" dirty="0">
              <a:solidFill>
                <a:srgbClr val="FF0000"/>
              </a:solidFill>
            </a:endParaRPr>
          </a:p>
        </p:txBody>
      </p:sp>
      <p:pic>
        <p:nvPicPr>
          <p:cNvPr id="3" name="內容版面配置區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430830" y="1433640"/>
            <a:ext cx="4003679" cy="3003472"/>
          </a:xfrm>
          <a:prstGeom prst="rect">
            <a:avLst/>
          </a:prstGeom>
        </p:spPr>
      </p:pic>
      <p:pic>
        <p:nvPicPr>
          <p:cNvPr id="4" name="圖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433640"/>
            <a:ext cx="4139035" cy="307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字方塊 9"/>
          <p:cNvSpPr txBox="1">
            <a:spLocks noChangeArrowheads="1"/>
          </p:cNvSpPr>
          <p:nvPr/>
        </p:nvSpPr>
        <p:spPr bwMode="auto">
          <a:xfrm>
            <a:off x="4644008" y="4962525"/>
            <a:ext cx="40324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a:defRPr>
                <a:solidFill>
                  <a:schemeClr val="bg1"/>
                </a:solidFill>
                <a:latin typeface="Times New Roman" pitchFamily="18" charset="0"/>
                <a:ea typeface="細明體" pitchFamily="49" charset="-120"/>
              </a:defRPr>
            </a:lvl1pPr>
            <a:lvl2pPr marL="742950" indent="-285750" eaLnBrk="0">
              <a:defRPr>
                <a:solidFill>
                  <a:schemeClr val="bg1"/>
                </a:solidFill>
                <a:latin typeface="Times New Roman" pitchFamily="18" charset="0"/>
                <a:ea typeface="細明體" pitchFamily="49" charset="-120"/>
              </a:defRPr>
            </a:lvl2pPr>
            <a:lvl3pPr marL="1143000" indent="-228600" eaLnBrk="0">
              <a:defRPr>
                <a:solidFill>
                  <a:schemeClr val="bg1"/>
                </a:solidFill>
                <a:latin typeface="Times New Roman" pitchFamily="18" charset="0"/>
                <a:ea typeface="細明體" pitchFamily="49" charset="-120"/>
              </a:defRPr>
            </a:lvl3pPr>
            <a:lvl4pPr marL="1600200" indent="-228600" eaLnBrk="0">
              <a:defRPr>
                <a:solidFill>
                  <a:schemeClr val="bg1"/>
                </a:solidFill>
                <a:latin typeface="Times New Roman" pitchFamily="18" charset="0"/>
                <a:ea typeface="細明體" pitchFamily="49" charset="-120"/>
              </a:defRPr>
            </a:lvl4pPr>
            <a:lvl5pPr marL="2057400" indent="-228600" eaLnBrk="0">
              <a:defRPr>
                <a:solidFill>
                  <a:schemeClr val="bg1"/>
                </a:solidFill>
                <a:latin typeface="Times New Roman" pitchFamily="18" charset="0"/>
                <a:ea typeface="細明體" pitchFamily="49" charset="-120"/>
              </a:defRPr>
            </a:lvl5pPr>
            <a:lvl6pPr marL="2514600" indent="-228600" defTabSz="449263" eaLnBrk="0" fontAlgn="base" hangingPunct="0">
              <a:lnSpc>
                <a:spcPct val="82000"/>
              </a:lnSpc>
              <a:spcBef>
                <a:spcPct val="0"/>
              </a:spcBef>
              <a:spcAft>
                <a:spcPct val="0"/>
              </a:spcAft>
              <a:buClr>
                <a:srgbClr val="000000"/>
              </a:buClr>
              <a:buSzPct val="45000"/>
              <a:buFont typeface="Wingdings" pitchFamily="2" charset="2"/>
              <a:defRPr>
                <a:solidFill>
                  <a:schemeClr val="bg1"/>
                </a:solidFill>
                <a:latin typeface="Times New Roman" pitchFamily="18" charset="0"/>
                <a:ea typeface="細明體" pitchFamily="49" charset="-120"/>
              </a:defRPr>
            </a:lvl6pPr>
            <a:lvl7pPr marL="2971800" indent="-228600" defTabSz="449263" eaLnBrk="0" fontAlgn="base" hangingPunct="0">
              <a:lnSpc>
                <a:spcPct val="82000"/>
              </a:lnSpc>
              <a:spcBef>
                <a:spcPct val="0"/>
              </a:spcBef>
              <a:spcAft>
                <a:spcPct val="0"/>
              </a:spcAft>
              <a:buClr>
                <a:srgbClr val="000000"/>
              </a:buClr>
              <a:buSzPct val="45000"/>
              <a:buFont typeface="Wingdings" pitchFamily="2" charset="2"/>
              <a:defRPr>
                <a:solidFill>
                  <a:schemeClr val="bg1"/>
                </a:solidFill>
                <a:latin typeface="Times New Roman" pitchFamily="18" charset="0"/>
                <a:ea typeface="細明體" pitchFamily="49" charset="-120"/>
              </a:defRPr>
            </a:lvl7pPr>
            <a:lvl8pPr marL="3429000" indent="-228600" defTabSz="449263" eaLnBrk="0" fontAlgn="base" hangingPunct="0">
              <a:lnSpc>
                <a:spcPct val="82000"/>
              </a:lnSpc>
              <a:spcBef>
                <a:spcPct val="0"/>
              </a:spcBef>
              <a:spcAft>
                <a:spcPct val="0"/>
              </a:spcAft>
              <a:buClr>
                <a:srgbClr val="000000"/>
              </a:buClr>
              <a:buSzPct val="45000"/>
              <a:buFont typeface="Wingdings" pitchFamily="2" charset="2"/>
              <a:defRPr>
                <a:solidFill>
                  <a:schemeClr val="bg1"/>
                </a:solidFill>
                <a:latin typeface="Times New Roman" pitchFamily="18" charset="0"/>
                <a:ea typeface="細明體" pitchFamily="49" charset="-120"/>
              </a:defRPr>
            </a:lvl8pPr>
            <a:lvl9pPr marL="3886200" indent="-228600" defTabSz="449263" eaLnBrk="0" fontAlgn="base" hangingPunct="0">
              <a:lnSpc>
                <a:spcPct val="82000"/>
              </a:lnSpc>
              <a:spcBef>
                <a:spcPct val="0"/>
              </a:spcBef>
              <a:spcAft>
                <a:spcPct val="0"/>
              </a:spcAft>
              <a:buClr>
                <a:srgbClr val="000000"/>
              </a:buClr>
              <a:buSzPct val="45000"/>
              <a:buFont typeface="Wingdings" pitchFamily="2" charset="2"/>
              <a:defRPr>
                <a:solidFill>
                  <a:schemeClr val="bg1"/>
                </a:solidFill>
                <a:latin typeface="Times New Roman" pitchFamily="18" charset="0"/>
                <a:ea typeface="細明體" pitchFamily="49" charset="-120"/>
              </a:defRPr>
            </a:lvl9pPr>
          </a:lstStyle>
          <a:p>
            <a:pPr eaLnBrk="1"/>
            <a:r>
              <a:rPr lang="en-US" altLang="zh-TW" dirty="0" err="1">
                <a:solidFill>
                  <a:srgbClr val="0000FF"/>
                </a:solidFill>
              </a:rPr>
              <a:t>XylR</a:t>
            </a:r>
            <a:r>
              <a:rPr lang="en-US" altLang="zh-TW" dirty="0">
                <a:solidFill>
                  <a:srgbClr val="0000FF"/>
                </a:solidFill>
              </a:rPr>
              <a:t> protein activates the </a:t>
            </a:r>
            <a:r>
              <a:rPr lang="en-US" altLang="zh-TW" dirty="0" err="1">
                <a:solidFill>
                  <a:srgbClr val="0000FF"/>
                </a:solidFill>
              </a:rPr>
              <a:t>Pu</a:t>
            </a:r>
            <a:r>
              <a:rPr lang="en-US" altLang="zh-TW" dirty="0">
                <a:solidFill>
                  <a:srgbClr val="0000FF"/>
                </a:solidFill>
              </a:rPr>
              <a:t> promoter</a:t>
            </a:r>
          </a:p>
          <a:p>
            <a:pPr eaLnBrk="1"/>
            <a:r>
              <a:rPr lang="en-US" altLang="zh-TW" dirty="0">
                <a:solidFill>
                  <a:srgbClr val="0000FF"/>
                </a:solidFill>
              </a:rPr>
              <a:t>positive regulation</a:t>
            </a:r>
            <a:endParaRPr lang="zh-TW" altLang="en-US" dirty="0">
              <a:solidFill>
                <a:srgbClr val="0000FF"/>
              </a:solidFill>
            </a:endParaRPr>
          </a:p>
        </p:txBody>
      </p:sp>
      <p:sp>
        <p:nvSpPr>
          <p:cNvPr id="6" name="文字方塊 10"/>
          <p:cNvSpPr txBox="1">
            <a:spLocks noChangeArrowheads="1"/>
          </p:cNvSpPr>
          <p:nvPr/>
        </p:nvSpPr>
        <p:spPr bwMode="auto">
          <a:xfrm>
            <a:off x="576264" y="4948238"/>
            <a:ext cx="349168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a:defRPr>
                <a:solidFill>
                  <a:schemeClr val="bg1"/>
                </a:solidFill>
                <a:latin typeface="Times New Roman" pitchFamily="18" charset="0"/>
                <a:ea typeface="細明體" pitchFamily="49" charset="-120"/>
              </a:defRPr>
            </a:lvl1pPr>
            <a:lvl2pPr marL="742950" indent="-285750" eaLnBrk="0">
              <a:defRPr>
                <a:solidFill>
                  <a:schemeClr val="bg1"/>
                </a:solidFill>
                <a:latin typeface="Times New Roman" pitchFamily="18" charset="0"/>
                <a:ea typeface="細明體" pitchFamily="49" charset="-120"/>
              </a:defRPr>
            </a:lvl2pPr>
            <a:lvl3pPr marL="1143000" indent="-228600" eaLnBrk="0">
              <a:defRPr>
                <a:solidFill>
                  <a:schemeClr val="bg1"/>
                </a:solidFill>
                <a:latin typeface="Times New Roman" pitchFamily="18" charset="0"/>
                <a:ea typeface="細明體" pitchFamily="49" charset="-120"/>
              </a:defRPr>
            </a:lvl3pPr>
            <a:lvl4pPr marL="1600200" indent="-228600" eaLnBrk="0">
              <a:defRPr>
                <a:solidFill>
                  <a:schemeClr val="bg1"/>
                </a:solidFill>
                <a:latin typeface="Times New Roman" pitchFamily="18" charset="0"/>
                <a:ea typeface="細明體" pitchFamily="49" charset="-120"/>
              </a:defRPr>
            </a:lvl4pPr>
            <a:lvl5pPr marL="2057400" indent="-228600" eaLnBrk="0">
              <a:defRPr>
                <a:solidFill>
                  <a:schemeClr val="bg1"/>
                </a:solidFill>
                <a:latin typeface="Times New Roman" pitchFamily="18" charset="0"/>
                <a:ea typeface="細明體" pitchFamily="49" charset="-120"/>
              </a:defRPr>
            </a:lvl5pPr>
            <a:lvl6pPr marL="2514600" indent="-228600" defTabSz="449263" eaLnBrk="0" fontAlgn="base" hangingPunct="0">
              <a:lnSpc>
                <a:spcPct val="82000"/>
              </a:lnSpc>
              <a:spcBef>
                <a:spcPct val="0"/>
              </a:spcBef>
              <a:spcAft>
                <a:spcPct val="0"/>
              </a:spcAft>
              <a:buClr>
                <a:srgbClr val="000000"/>
              </a:buClr>
              <a:buSzPct val="45000"/>
              <a:buFont typeface="Wingdings" pitchFamily="2" charset="2"/>
              <a:defRPr>
                <a:solidFill>
                  <a:schemeClr val="bg1"/>
                </a:solidFill>
                <a:latin typeface="Times New Roman" pitchFamily="18" charset="0"/>
                <a:ea typeface="細明體" pitchFamily="49" charset="-120"/>
              </a:defRPr>
            </a:lvl6pPr>
            <a:lvl7pPr marL="2971800" indent="-228600" defTabSz="449263" eaLnBrk="0" fontAlgn="base" hangingPunct="0">
              <a:lnSpc>
                <a:spcPct val="82000"/>
              </a:lnSpc>
              <a:spcBef>
                <a:spcPct val="0"/>
              </a:spcBef>
              <a:spcAft>
                <a:spcPct val="0"/>
              </a:spcAft>
              <a:buClr>
                <a:srgbClr val="000000"/>
              </a:buClr>
              <a:buSzPct val="45000"/>
              <a:buFont typeface="Wingdings" pitchFamily="2" charset="2"/>
              <a:defRPr>
                <a:solidFill>
                  <a:schemeClr val="bg1"/>
                </a:solidFill>
                <a:latin typeface="Times New Roman" pitchFamily="18" charset="0"/>
                <a:ea typeface="細明體" pitchFamily="49" charset="-120"/>
              </a:defRPr>
            </a:lvl7pPr>
            <a:lvl8pPr marL="3429000" indent="-228600" defTabSz="449263" eaLnBrk="0" fontAlgn="base" hangingPunct="0">
              <a:lnSpc>
                <a:spcPct val="82000"/>
              </a:lnSpc>
              <a:spcBef>
                <a:spcPct val="0"/>
              </a:spcBef>
              <a:spcAft>
                <a:spcPct val="0"/>
              </a:spcAft>
              <a:buClr>
                <a:srgbClr val="000000"/>
              </a:buClr>
              <a:buSzPct val="45000"/>
              <a:buFont typeface="Wingdings" pitchFamily="2" charset="2"/>
              <a:defRPr>
                <a:solidFill>
                  <a:schemeClr val="bg1"/>
                </a:solidFill>
                <a:latin typeface="Times New Roman" pitchFamily="18" charset="0"/>
                <a:ea typeface="細明體" pitchFamily="49" charset="-120"/>
              </a:defRPr>
            </a:lvl8pPr>
            <a:lvl9pPr marL="3886200" indent="-228600" defTabSz="449263" eaLnBrk="0" fontAlgn="base" hangingPunct="0">
              <a:lnSpc>
                <a:spcPct val="82000"/>
              </a:lnSpc>
              <a:spcBef>
                <a:spcPct val="0"/>
              </a:spcBef>
              <a:spcAft>
                <a:spcPct val="0"/>
              </a:spcAft>
              <a:buClr>
                <a:srgbClr val="000000"/>
              </a:buClr>
              <a:buSzPct val="45000"/>
              <a:buFont typeface="Wingdings" pitchFamily="2" charset="2"/>
              <a:defRPr>
                <a:solidFill>
                  <a:schemeClr val="bg1"/>
                </a:solidFill>
                <a:latin typeface="Times New Roman" pitchFamily="18" charset="0"/>
                <a:ea typeface="細明體" pitchFamily="49" charset="-120"/>
              </a:defRPr>
            </a:lvl9pPr>
          </a:lstStyle>
          <a:p>
            <a:pPr eaLnBrk="1"/>
            <a:r>
              <a:rPr lang="en-US" altLang="zh-TW" dirty="0" err="1">
                <a:solidFill>
                  <a:srgbClr val="0000FF"/>
                </a:solidFill>
              </a:rPr>
              <a:t>TetR</a:t>
            </a:r>
            <a:r>
              <a:rPr lang="en-US" altLang="zh-TW" dirty="0">
                <a:solidFill>
                  <a:srgbClr val="0000FF"/>
                </a:solidFill>
              </a:rPr>
              <a:t> protein represses the </a:t>
            </a:r>
            <a:r>
              <a:rPr lang="en-US" altLang="zh-TW" dirty="0" err="1">
                <a:solidFill>
                  <a:srgbClr val="0000FF"/>
                </a:solidFill>
              </a:rPr>
              <a:t>Ptet</a:t>
            </a:r>
            <a:r>
              <a:rPr lang="en-US" altLang="zh-TW" dirty="0">
                <a:solidFill>
                  <a:srgbClr val="0000FF"/>
                </a:solidFill>
              </a:rPr>
              <a:t> </a:t>
            </a:r>
            <a:r>
              <a:rPr lang="en-US" altLang="zh-TW" dirty="0" smtClean="0">
                <a:solidFill>
                  <a:srgbClr val="0000FF"/>
                </a:solidFill>
              </a:rPr>
              <a:t>promoter negatively </a:t>
            </a:r>
            <a:r>
              <a:rPr lang="en-US" altLang="zh-TW" dirty="0">
                <a:solidFill>
                  <a:srgbClr val="0000FF"/>
                </a:solidFill>
              </a:rPr>
              <a:t>regulated by </a:t>
            </a:r>
            <a:r>
              <a:rPr lang="en-US" altLang="zh-TW" dirty="0" err="1">
                <a:solidFill>
                  <a:srgbClr val="0000FF"/>
                </a:solidFill>
              </a:rPr>
              <a:t>Tc</a:t>
            </a:r>
            <a:r>
              <a:rPr lang="en-US" altLang="zh-TW" dirty="0">
                <a:solidFill>
                  <a:srgbClr val="0000FF"/>
                </a:solidFill>
              </a:rPr>
              <a:t> and </a:t>
            </a:r>
            <a:r>
              <a:rPr lang="en-US" altLang="zh-TW" dirty="0" err="1">
                <a:solidFill>
                  <a:srgbClr val="0000FF"/>
                </a:solidFill>
              </a:rPr>
              <a:t>aTc</a:t>
            </a:r>
            <a:endParaRPr lang="en-US" altLang="zh-TW" dirty="0">
              <a:solidFill>
                <a:srgbClr val="0000FF"/>
              </a:solidFill>
            </a:endParaRPr>
          </a:p>
          <a:p>
            <a:pPr eaLnBrk="1"/>
            <a:endParaRPr lang="zh-TW" altLang="en-US" dirty="0">
              <a:solidFill>
                <a:srgbClr val="0000FF"/>
              </a:solidFill>
            </a:endParaRPr>
          </a:p>
        </p:txBody>
      </p:sp>
    </p:spTree>
    <p:extLst>
      <p:ext uri="{BB962C8B-B14F-4D97-AF65-F5344CB8AC3E}">
        <p14:creationId xmlns:p14="http://schemas.microsoft.com/office/powerpoint/2010/main" val="2511970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3333CC"/>
              </a:buClr>
              <a:buSzPct val="25000"/>
              <a:buFont typeface="Calibri"/>
              <a:buNone/>
            </a:pPr>
            <a:r>
              <a:rPr lang="en-US" sz="3600" b="0" i="0" u="none" strike="noStrike" cap="none" baseline="0" dirty="0">
                <a:solidFill>
                  <a:srgbClr val="3333CC"/>
                </a:solidFill>
                <a:latin typeface="Calibri"/>
                <a:ea typeface="Calibri"/>
                <a:cs typeface="Calibri"/>
                <a:sym typeface="Calibri"/>
              </a:rPr>
              <a:t>small </a:t>
            </a:r>
            <a:r>
              <a:rPr lang="en-US" sz="3600" b="0" i="0" u="none" strike="noStrike" cap="none" baseline="0" dirty="0" smtClean="0">
                <a:solidFill>
                  <a:srgbClr val="3333CC"/>
                </a:solidFill>
                <a:latin typeface="Calibri"/>
                <a:ea typeface="Calibri"/>
                <a:cs typeface="Calibri"/>
                <a:sym typeface="Calibri"/>
              </a:rPr>
              <a:t>RNA regulation</a:t>
            </a:r>
            <a:endParaRPr lang="en-US" sz="3600" b="0" i="0" u="none" strike="noStrike" cap="none" baseline="0" dirty="0">
              <a:solidFill>
                <a:srgbClr val="3333CC"/>
              </a:solidFill>
              <a:latin typeface="Calibri"/>
              <a:ea typeface="Calibri"/>
              <a:cs typeface="Calibri"/>
              <a:sym typeface="Calibri"/>
            </a:endParaRPr>
          </a:p>
        </p:txBody>
      </p:sp>
      <p:pic>
        <p:nvPicPr>
          <p:cNvPr id="169" name="Shape 169"/>
          <p:cNvPicPr preferRelativeResize="0"/>
          <p:nvPr/>
        </p:nvPicPr>
        <p:blipFill>
          <a:blip r:embed="rId3"/>
          <a:stretch>
            <a:fillRect/>
          </a:stretch>
        </p:blipFill>
        <p:spPr>
          <a:xfrm>
            <a:off x="633470" y="3353814"/>
            <a:ext cx="3657142" cy="1723809"/>
          </a:xfrm>
          <a:prstGeom prst="rect">
            <a:avLst/>
          </a:prstGeom>
        </p:spPr>
      </p:pic>
      <p:sp>
        <p:nvSpPr>
          <p:cNvPr id="170" name="Shape 170"/>
          <p:cNvSpPr txBox="1">
            <a:spLocks noGrp="1"/>
          </p:cNvSpPr>
          <p:nvPr>
            <p:ph type="body" idx="1"/>
          </p:nvPr>
        </p:nvSpPr>
        <p:spPr>
          <a:xfrm>
            <a:off x="633470" y="3353814"/>
            <a:ext cx="3657142" cy="1723809"/>
          </a:xfrm>
          <a:prstGeom prst="rect">
            <a:avLst/>
          </a:prstGeom>
          <a:noFill/>
          <a:ln w="9525" cap="flat">
            <a:solidFill>
              <a:srgbClr val="000000"/>
            </a:solidFill>
            <a:prstDash val="solid"/>
            <a:round/>
            <a:headEnd type="none" w="med" len="med"/>
            <a:tailEnd type="none" w="med" len="med"/>
          </a:ln>
        </p:spPr>
        <p:txBody>
          <a:bodyPr lIns="91425" tIns="91425" rIns="91425" bIns="91425" anchor="t" anchorCtr="0">
            <a:noAutofit/>
          </a:bodyPr>
          <a:lstStyle/>
          <a:p>
            <a:endParaRPr dirty="0"/>
          </a:p>
        </p:txBody>
      </p:sp>
      <p:pic>
        <p:nvPicPr>
          <p:cNvPr id="171" name="Shape 171"/>
          <p:cNvPicPr preferRelativeResize="0"/>
          <p:nvPr/>
        </p:nvPicPr>
        <p:blipFill>
          <a:blip r:embed="rId4"/>
          <a:stretch>
            <a:fillRect/>
          </a:stretch>
        </p:blipFill>
        <p:spPr>
          <a:xfrm>
            <a:off x="4913978" y="3237752"/>
            <a:ext cx="3046095" cy="2257424"/>
          </a:xfrm>
          <a:prstGeom prst="rect">
            <a:avLst/>
          </a:prstGeom>
        </p:spPr>
      </p:pic>
      <p:sp>
        <p:nvSpPr>
          <p:cNvPr id="173" name="Shape 173"/>
          <p:cNvSpPr txBox="1"/>
          <p:nvPr/>
        </p:nvSpPr>
        <p:spPr>
          <a:xfrm>
            <a:off x="830571" y="1551140"/>
            <a:ext cx="7469673" cy="147732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smtClean="0">
                <a:solidFill>
                  <a:srgbClr val="3333CC"/>
                </a:solidFill>
                <a:latin typeface="Calibri"/>
                <a:ea typeface="Calibri"/>
                <a:cs typeface="Calibri"/>
                <a:sym typeface="Calibri"/>
              </a:rPr>
              <a:t>Escherichia</a:t>
            </a:r>
            <a:r>
              <a:rPr lang="en-US" sz="1800" b="0" i="0" u="none" strike="noStrike" cap="none" baseline="0" dirty="0">
                <a:solidFill>
                  <a:srgbClr val="3333CC"/>
                </a:solidFill>
                <a:latin typeface="Calibri"/>
                <a:ea typeface="Calibri"/>
                <a:cs typeface="Calibri"/>
                <a:sym typeface="Calibri"/>
              </a:rPr>
              <a:t>. Coli K12 </a:t>
            </a:r>
            <a:r>
              <a:rPr lang="en-US" sz="1800" b="0" i="0" u="none" strike="noStrike" cap="none" baseline="0" dirty="0" smtClean="0">
                <a:solidFill>
                  <a:srgbClr val="3333CC"/>
                </a:solidFill>
                <a:latin typeface="Calibri"/>
                <a:ea typeface="Calibri"/>
                <a:cs typeface="Calibri"/>
                <a:sym typeface="Calibri"/>
              </a:rPr>
              <a:t>MG1655: there are some non-coding </a:t>
            </a:r>
            <a:r>
              <a:rPr lang="en-US" sz="1800" b="0" i="0" u="none" strike="noStrike" cap="none" baseline="0" dirty="0">
                <a:solidFill>
                  <a:srgbClr val="3333CC"/>
                </a:solidFill>
                <a:latin typeface="Calibri"/>
                <a:ea typeface="Calibri"/>
                <a:cs typeface="Calibri"/>
                <a:sym typeface="Calibri"/>
              </a:rPr>
              <a:t>small </a:t>
            </a:r>
            <a:r>
              <a:rPr lang="en-US" sz="1800" b="0" i="0" u="none" strike="noStrike" cap="none" baseline="0" dirty="0" smtClean="0">
                <a:solidFill>
                  <a:srgbClr val="3333CC"/>
                </a:solidFill>
                <a:latin typeface="Calibri"/>
                <a:ea typeface="Calibri"/>
                <a:cs typeface="Calibri"/>
                <a:sym typeface="Calibri"/>
              </a:rPr>
              <a:t>RNAs, like ffs、micF、rnpB、spf、ssrS、dicF、oxyS、dsrA、csrB、sokB、gcvB、rprA、rttB、rhyB and etc. . E</a:t>
            </a:r>
            <a:r>
              <a:rPr lang="en-US" sz="1800" b="0" i="0" u="none" strike="noStrike" cap="none" baseline="0" dirty="0">
                <a:solidFill>
                  <a:srgbClr val="3333CC"/>
                </a:solidFill>
                <a:latin typeface="Calibri"/>
                <a:ea typeface="Calibri"/>
                <a:cs typeface="Calibri"/>
                <a:sym typeface="Calibri"/>
              </a:rPr>
              <a:t>. </a:t>
            </a:r>
            <a:r>
              <a:rPr lang="en-US" sz="1800" b="0" i="0" u="none" strike="noStrike" cap="none" baseline="0" dirty="0" smtClean="0">
                <a:solidFill>
                  <a:srgbClr val="3333CC"/>
                </a:solidFill>
                <a:latin typeface="Calibri"/>
                <a:ea typeface="Calibri"/>
                <a:cs typeface="Calibri"/>
                <a:sym typeface="Calibri"/>
              </a:rPr>
              <a:t>Levine try to use small </a:t>
            </a:r>
            <a:r>
              <a:rPr lang="en-US" sz="1800" b="0" i="0" u="none" strike="noStrike" cap="none" baseline="0" dirty="0">
                <a:solidFill>
                  <a:srgbClr val="3333CC"/>
                </a:solidFill>
                <a:latin typeface="Calibri"/>
                <a:ea typeface="Calibri"/>
                <a:cs typeface="Calibri"/>
                <a:sym typeface="Calibri"/>
              </a:rPr>
              <a:t>RNA </a:t>
            </a:r>
            <a:r>
              <a:rPr lang="en-US" sz="1800" b="0" i="0" u="none" strike="noStrike" cap="none" baseline="0" dirty="0" err="1" smtClean="0">
                <a:solidFill>
                  <a:srgbClr val="3333CC"/>
                </a:solidFill>
                <a:latin typeface="Calibri"/>
                <a:ea typeface="Calibri"/>
                <a:cs typeface="Calibri"/>
                <a:sym typeface="Calibri"/>
              </a:rPr>
              <a:t>rhyB</a:t>
            </a:r>
            <a:r>
              <a:rPr lang="en-US" sz="1800" b="0" i="0" u="none" strike="noStrike" cap="none" baseline="0" dirty="0" smtClean="0">
                <a:solidFill>
                  <a:srgbClr val="3333CC"/>
                </a:solidFill>
                <a:latin typeface="Calibri"/>
                <a:ea typeface="Calibri"/>
                <a:cs typeface="Calibri"/>
                <a:sym typeface="Calibri"/>
              </a:rPr>
              <a:t> and target mRNA </a:t>
            </a:r>
            <a:r>
              <a:rPr lang="en-US" sz="1800" b="0" i="0" u="none" strike="noStrike" cap="none" baseline="0" dirty="0" err="1" smtClean="0">
                <a:solidFill>
                  <a:srgbClr val="3333CC"/>
                </a:solidFill>
                <a:latin typeface="Calibri"/>
                <a:ea typeface="Calibri"/>
                <a:cs typeface="Calibri"/>
                <a:sym typeface="Calibri"/>
              </a:rPr>
              <a:t>sodB</a:t>
            </a:r>
            <a:r>
              <a:rPr lang="en-US" sz="1800" b="0" i="0" u="none" strike="noStrike" cap="none" baseline="0" dirty="0" smtClean="0">
                <a:solidFill>
                  <a:srgbClr val="3333CC"/>
                </a:solidFill>
                <a:latin typeface="Calibri"/>
                <a:ea typeface="Calibri"/>
                <a:cs typeface="Calibri"/>
                <a:sym typeface="Calibri"/>
              </a:rPr>
              <a:t> as the</a:t>
            </a:r>
            <a:r>
              <a:rPr lang="en-US" sz="1800" b="0" i="0" u="none" strike="noStrike" cap="none" dirty="0" smtClean="0">
                <a:solidFill>
                  <a:srgbClr val="3333CC"/>
                </a:solidFill>
                <a:latin typeface="Calibri"/>
                <a:ea typeface="Calibri"/>
                <a:cs typeface="Calibri"/>
                <a:sym typeface="Calibri"/>
              </a:rPr>
              <a:t> genetic regulation switch</a:t>
            </a:r>
            <a:endParaRPr lang="en-US" sz="1800" b="0" i="0" u="none" strike="noStrike" cap="none" baseline="0" dirty="0">
              <a:solidFill>
                <a:srgbClr val="3333CC"/>
              </a:solidFill>
              <a:latin typeface="Calibri"/>
              <a:ea typeface="Calibri"/>
              <a:cs typeface="Calibri"/>
              <a:sym typeface="Calibri"/>
            </a:endParaRP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rgbClr val="3333CC"/>
              </a:buClr>
              <a:buSzPct val="25000"/>
              <a:buFont typeface="Calibri"/>
              <a:buNone/>
            </a:pPr>
            <a:r>
              <a:rPr lang="en-US" sz="3600" b="0" i="0" u="none" strike="noStrike" cap="none" baseline="0" dirty="0" smtClean="0">
                <a:solidFill>
                  <a:srgbClr val="3333CC"/>
                </a:solidFill>
                <a:latin typeface="Calibri"/>
                <a:ea typeface="Calibri"/>
                <a:cs typeface="Calibri"/>
                <a:sym typeface="Calibri"/>
              </a:rPr>
              <a:t>Mean field theory: a dynamic model</a:t>
            </a:r>
            <a:endParaRPr lang="en-US" sz="3600" b="0" i="0" u="none" strike="noStrike" cap="none" baseline="0" dirty="0">
              <a:solidFill>
                <a:srgbClr val="3333CC"/>
              </a:solidFill>
              <a:latin typeface="Calibri"/>
              <a:ea typeface="Calibri"/>
              <a:cs typeface="Calibri"/>
              <a:sym typeface="Calibri"/>
            </a:endParaRPr>
          </a:p>
        </p:txBody>
      </p:sp>
      <p:pic>
        <p:nvPicPr>
          <p:cNvPr id="179" name="Shape 179"/>
          <p:cNvPicPr preferRelativeResize="0"/>
          <p:nvPr/>
        </p:nvPicPr>
        <p:blipFill>
          <a:blip r:embed="rId3"/>
          <a:stretch>
            <a:fillRect/>
          </a:stretch>
        </p:blipFill>
        <p:spPr>
          <a:xfrm>
            <a:off x="313981" y="2757703"/>
            <a:ext cx="4571999" cy="1144287"/>
          </a:xfrm>
          <a:prstGeom prst="rect">
            <a:avLst/>
          </a:prstGeom>
        </p:spPr>
      </p:pic>
      <p:sp>
        <p:nvSpPr>
          <p:cNvPr id="180" name="Shape 180"/>
          <p:cNvSpPr/>
          <p:nvPr/>
        </p:nvSpPr>
        <p:spPr>
          <a:xfrm>
            <a:off x="313981" y="2757703"/>
            <a:ext cx="4572000" cy="1144288"/>
          </a:xfrm>
          <a:prstGeom prst="rect">
            <a:avLst/>
          </a:prstGeom>
          <a:noFill/>
          <a:ln w="9525" cap="flat">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latin typeface="Calibri"/>
                <a:ea typeface="Calibri"/>
                <a:cs typeface="Calibri"/>
                <a:sym typeface="Calibri"/>
              </a:rPr>
              <a:t> </a:t>
            </a:r>
          </a:p>
        </p:txBody>
      </p:sp>
      <p:pic>
        <p:nvPicPr>
          <p:cNvPr id="181" name="Shape 181"/>
          <p:cNvPicPr preferRelativeResize="0"/>
          <p:nvPr/>
        </p:nvPicPr>
        <p:blipFill>
          <a:blip r:embed="rId4"/>
          <a:stretch>
            <a:fillRect/>
          </a:stretch>
        </p:blipFill>
        <p:spPr>
          <a:xfrm>
            <a:off x="313981" y="4626335"/>
            <a:ext cx="8733160" cy="1505669"/>
          </a:xfrm>
          <a:prstGeom prst="rect">
            <a:avLst/>
          </a:prstGeom>
        </p:spPr>
      </p:pic>
      <p:sp>
        <p:nvSpPr>
          <p:cNvPr id="182" name="Shape 182"/>
          <p:cNvSpPr txBox="1"/>
          <p:nvPr/>
        </p:nvSpPr>
        <p:spPr>
          <a:xfrm>
            <a:off x="313981" y="4626335"/>
            <a:ext cx="8733160" cy="1505668"/>
          </a:xfrm>
          <a:prstGeom prst="rect">
            <a:avLst/>
          </a:prstGeom>
          <a:noFill/>
          <a:ln w="9525" cap="flat">
            <a:solidFill>
              <a:srgbClr val="000000"/>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a:latin typeface="Calibri"/>
                <a:ea typeface="Calibri"/>
                <a:cs typeface="Calibri"/>
                <a:sym typeface="Calibri"/>
              </a:rPr>
              <a:t> </a:t>
            </a:r>
          </a:p>
        </p:txBody>
      </p:sp>
      <p:pic>
        <p:nvPicPr>
          <p:cNvPr id="183" name="Shape 183"/>
          <p:cNvPicPr preferRelativeResize="0"/>
          <p:nvPr/>
        </p:nvPicPr>
        <p:blipFill>
          <a:blip r:embed="rId5"/>
          <a:stretch>
            <a:fillRect/>
          </a:stretch>
        </p:blipFill>
        <p:spPr>
          <a:xfrm>
            <a:off x="5004048" y="1869191"/>
            <a:ext cx="3890180" cy="2493773"/>
          </a:xfrm>
          <a:prstGeom prst="rect">
            <a:avLst/>
          </a:prstGeom>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3162</Words>
  <Application>Microsoft Office PowerPoint</Application>
  <PresentationFormat>如螢幕大小 (4:3)</PresentationFormat>
  <Paragraphs>206</Paragraphs>
  <Slides>34</Slides>
  <Notes>23</Notes>
  <HiddenSlides>0</HiddenSlides>
  <MMClips>0</MMClips>
  <ScaleCrop>false</ScaleCrop>
  <HeadingPairs>
    <vt:vector size="4" baseType="variant">
      <vt:variant>
        <vt:lpstr>佈景主題</vt:lpstr>
      </vt:variant>
      <vt:variant>
        <vt:i4>1</vt:i4>
      </vt:variant>
      <vt:variant>
        <vt:lpstr>投影片標題</vt:lpstr>
      </vt:variant>
      <vt:variant>
        <vt:i4>34</vt:i4>
      </vt:variant>
    </vt:vector>
  </HeadingPairs>
  <TitlesOfParts>
    <vt:vector size="35" baseType="lpstr">
      <vt:lpstr>Office Theme</vt:lpstr>
      <vt:lpstr>The analysis of regulatory networking with non-coding RNA</vt:lpstr>
      <vt:lpstr>Biogenesis</vt:lpstr>
      <vt:lpstr>PowerPoint 簡報</vt:lpstr>
      <vt:lpstr>Genetic Regulation (protein/small RNA level)</vt:lpstr>
      <vt:lpstr>The small RNA RyhB and its sodB</vt:lpstr>
      <vt:lpstr>Application on sodB-rhyB circuit</vt:lpstr>
      <vt:lpstr>Application on TetR and XylR protein</vt:lpstr>
      <vt:lpstr>small RNA regulation</vt:lpstr>
      <vt:lpstr>Mean field theory: a dynamic model</vt:lpstr>
      <vt:lpstr> </vt:lpstr>
      <vt:lpstr>The Synthetic Regulatory Circuit with Small RNA</vt:lpstr>
      <vt:lpstr>PowerPoint 簡報</vt:lpstr>
      <vt:lpstr>PowerPoint 簡報</vt:lpstr>
      <vt:lpstr>Long non-coding RNA</vt:lpstr>
      <vt:lpstr>PowerPoint 簡報</vt:lpstr>
      <vt:lpstr>Catagorization</vt:lpstr>
      <vt:lpstr>PowerPoint 簡報</vt:lpstr>
      <vt:lpstr>How to detect them?</vt:lpstr>
      <vt:lpstr>PowerPoint 簡報</vt:lpstr>
      <vt:lpstr>PowerPoint 簡報</vt:lpstr>
      <vt:lpstr>lncRNA Databases</vt:lpstr>
      <vt:lpstr>Potential functions of lncRNA</vt:lpstr>
      <vt:lpstr>Modular principles of lncRNAs</vt:lpstr>
      <vt:lpstr>To cis or not to cis</vt:lpstr>
      <vt:lpstr>Co-expression network</vt:lpstr>
      <vt:lpstr>關聯式網絡料庫的 node 建立- - 連結非編碼RNA和IAV感染 (依據 functional, structure, parameter and etc.)</vt:lpstr>
      <vt:lpstr>Associated regulation networking</vt:lpstr>
      <vt:lpstr>Refer to the bio databases</vt:lpstr>
      <vt:lpstr>reference</vt:lpstr>
      <vt:lpstr>指導資優生科展及論文事跡</vt:lpstr>
      <vt:lpstr>PowerPoint 簡報</vt:lpstr>
      <vt:lpstr>指導資優生 陳冠霖 論文事跡</vt:lpstr>
      <vt:lpstr>執行過計劃</vt:lpstr>
      <vt:lpstr>科普與科書寫作推廣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Associated networks database of non-coding RNA and influenza A virus project</dc:title>
  <dc:creator>lee</dc:creator>
  <cp:lastModifiedBy>lee</cp:lastModifiedBy>
  <cp:revision>77</cp:revision>
  <dcterms:modified xsi:type="dcterms:W3CDTF">2014-04-08T23:26:25Z</dcterms:modified>
</cp:coreProperties>
</file>